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5" r:id="rId8"/>
    <p:sldId id="262" r:id="rId9"/>
    <p:sldId id="267" r:id="rId10"/>
    <p:sldId id="266" r:id="rId11"/>
    <p:sldId id="263" r:id="rId12"/>
    <p:sldId id="269" r:id="rId13"/>
    <p:sldId id="268" r:id="rId14"/>
    <p:sldId id="264" r:id="rId15"/>
    <p:sldId id="272" r:id="rId16"/>
    <p:sldId id="271" r:id="rId17"/>
    <p:sldId id="274" r:id="rId18"/>
    <p:sldId id="273" r:id="rId19"/>
    <p:sldId id="275" r:id="rId20"/>
    <p:sldId id="276" r:id="rId21"/>
    <p:sldId id="277" r:id="rId22"/>
    <p:sldId id="280" r:id="rId23"/>
    <p:sldId id="278" r:id="rId24"/>
    <p:sldId id="281" r:id="rId25"/>
    <p:sldId id="279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wmf"/><Relationship Id="rId7" Type="http://schemas.openxmlformats.org/officeDocument/2006/relationships/image" Target="../media/image25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9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0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6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3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8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0BDD-8CFC-4F95-AA63-16ED49B57080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0CE6-68D6-440D-B3ED-E3F512C5F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jpeg"/><Relationship Id="rId7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20871"/>
              </p:ext>
            </p:extLst>
          </p:nvPr>
        </p:nvGraphicFramePr>
        <p:xfrm>
          <a:off x="34925" y="44450"/>
          <a:ext cx="5262562" cy="1309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1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252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ru-RU" sz="600" spc="-20" dirty="0">
                          <a:effectLst/>
                        </a:rPr>
                        <a:t>НАУЧНО-ИССЛЕДОВАТЕЛЬСКИЙ,</a:t>
                      </a:r>
                      <a:br>
                        <a:rPr lang="ru-RU" sz="600" spc="-20" dirty="0">
                          <a:effectLst/>
                        </a:rPr>
                      </a:br>
                      <a:r>
                        <a:rPr lang="ru-RU" sz="600" spc="-20" dirty="0">
                          <a:effectLst/>
                        </a:rPr>
                        <a:t>ПРОЕКТНО-ИЗЫСКАТЕЛЬСКИЙ</a:t>
                      </a:r>
                      <a:br>
                        <a:rPr lang="ru-RU" sz="600" spc="-20" dirty="0">
                          <a:effectLst/>
                        </a:rPr>
                      </a:br>
                      <a:r>
                        <a:rPr lang="ru-RU" sz="600" spc="-20" dirty="0">
                          <a:effectLst/>
                        </a:rPr>
                        <a:t>И КОНСТРУКТОРСКО-ТЕХНОЛОГИЧЕСКИЙ ИНСТИТУТ </a:t>
                      </a:r>
                      <a:br>
                        <a:rPr lang="ru-RU" sz="600" spc="-20" dirty="0">
                          <a:effectLst/>
                        </a:rPr>
                      </a:br>
                      <a:r>
                        <a:rPr lang="ru-RU" sz="600" spc="-20" dirty="0">
                          <a:effectLst/>
                        </a:rPr>
                        <a:t>ОСНОВАНИЙ И ПОДЗЕМНЫХ СООРУЖЕНИЙ</a:t>
                      </a:r>
                      <a:br>
                        <a:rPr lang="ru-RU" sz="600" spc="-20" dirty="0">
                          <a:effectLst/>
                        </a:rPr>
                      </a:br>
                      <a:r>
                        <a:rPr lang="ru-RU" sz="600" spc="-20" dirty="0">
                          <a:effectLst/>
                        </a:rPr>
                        <a:t>ИМЕНИ Н.М.ГЕРСЕВАНОВА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en-US" sz="600" spc="-20" dirty="0">
                          <a:effectLst/>
                        </a:rPr>
                        <a:t>RESEARCH INSTITUTE OF BASES</a:t>
                      </a:r>
                      <a:r>
                        <a:rPr lang="en-US" sz="600" spc="-2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600" spc="-2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600" spc="-20" dirty="0">
                          <a:effectLst/>
                        </a:rPr>
                        <a:t>AND UNDERGROUND STRUCTURES (NIIOSP)</a:t>
                      </a:r>
                      <a:br>
                        <a:rPr lang="en-US" sz="600" spc="-20" dirty="0">
                          <a:effectLst/>
                        </a:rPr>
                      </a:br>
                      <a:r>
                        <a:rPr lang="en-US" sz="600" spc="-20" dirty="0">
                          <a:effectLst/>
                        </a:rPr>
                        <a:t>NAMED AFTER N.M.GERSEVANOV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rgbClr val="6E0C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en-US" sz="500" spc="-20" dirty="0">
                          <a:solidFill>
                            <a:srgbClr val="6E0C0B"/>
                          </a:solidFill>
                          <a:effectLst/>
                        </a:rPr>
                        <a:t>RESEARCH CENTER OF CONSTRUCTION</a:t>
                      </a:r>
                      <a:r>
                        <a:rPr lang="en-US" sz="600" dirty="0">
                          <a:solidFill>
                            <a:srgbClr val="6E0C0B"/>
                          </a:solidFill>
                          <a:effectLst/>
                        </a:rPr>
                        <a:t/>
                      </a:r>
                      <a:br>
                        <a:rPr lang="en-US" sz="600" dirty="0">
                          <a:solidFill>
                            <a:srgbClr val="6E0C0B"/>
                          </a:solidFill>
                          <a:effectLst/>
                        </a:rPr>
                      </a:br>
                      <a:r>
                        <a:rPr lang="en-US" sz="600" dirty="0">
                          <a:solidFill>
                            <a:srgbClr val="6E0C0B"/>
                          </a:solidFill>
                          <a:effectLst/>
                        </a:rPr>
                        <a:t> Joint Stock Company</a:t>
                      </a:r>
                      <a:endParaRPr lang="ru-RU" sz="1200" dirty="0">
                        <a:solidFill>
                          <a:srgbClr val="6E0C0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en-US" sz="600" spc="-5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6301105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4938" y="1472377"/>
            <a:ext cx="6969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</a:rPr>
              <a:t>ГОСТ 25100-хххх Грунты. Классификация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(Пересмотр)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6675" y="2195938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докладчик: </a:t>
            </a:r>
            <a:r>
              <a:rPr lang="ru-RU" altLang="ru-RU" sz="1600" b="1" dirty="0" err="1">
                <a:latin typeface="Arial" panose="020B0604020202020204" pitchFamily="34" charset="0"/>
              </a:rPr>
              <a:t>Иоспа</a:t>
            </a:r>
            <a:r>
              <a:rPr lang="ru-RU" altLang="ru-RU" sz="1600" b="1" dirty="0">
                <a:latin typeface="Arial" panose="020B0604020202020204" pitchFamily="34" charset="0"/>
              </a:rPr>
              <a:t> А.В., </a:t>
            </a:r>
            <a:endParaRPr lang="ru-RU" altLang="ru-RU" sz="1600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latin typeface="Arial" panose="020B0604020202020204" pitchFamily="34" charset="0"/>
              </a:rPr>
              <a:t>нач.ОИГИ</a:t>
            </a:r>
            <a:r>
              <a:rPr lang="ru-RU" altLang="ru-RU" sz="1600" b="1" dirty="0" smtClean="0"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latin typeface="Arial" panose="020B0604020202020204" pitchFamily="34" charset="0"/>
              </a:rPr>
              <a:t>№24 НИИОСП 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им.Н.М.Герсеванова</a:t>
            </a:r>
            <a:endParaRPr lang="ru-RU" altLang="ru-RU" sz="1600" b="1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</a:rPr>
              <a:t>АО «НИЦ «Строительство».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3248025"/>
            <a:ext cx="717867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 докладе использованы материалы, </a:t>
            </a:r>
            <a:r>
              <a:rPr lang="ru-RU" altLang="ru-RU" sz="1400" dirty="0" smtClean="0">
                <a:latin typeface="Arial" panose="020B0604020202020204" pitchFamily="34" charset="0"/>
              </a:rPr>
              <a:t>подготовленные совместно </a:t>
            </a:r>
            <a:r>
              <a:rPr lang="ru-RU" altLang="ru-RU" sz="1400" dirty="0">
                <a:latin typeface="Arial" panose="020B0604020202020204" pitchFamily="34" charset="0"/>
              </a:rPr>
              <a:t>с</a:t>
            </a:r>
            <a:r>
              <a:rPr lang="ru-RU" altLang="ru-RU" sz="14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latin typeface="Arial" panose="020B0604020202020204" pitchFamily="34" charset="0"/>
              </a:rPr>
              <a:t>А.А.Свертилов</a:t>
            </a:r>
            <a:r>
              <a:rPr lang="ru-RU" altLang="ru-RU" sz="1400" dirty="0" smtClean="0">
                <a:latin typeface="Arial" panose="020B0604020202020204" pitchFamily="34" charset="0"/>
              </a:rPr>
              <a:t>, к.г.-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м.н</a:t>
            </a:r>
            <a:r>
              <a:rPr lang="ru-RU" altLang="ru-RU" sz="1400" dirty="0" smtClean="0">
                <a:latin typeface="Arial" panose="020B0604020202020204" pitchFamily="34" charset="0"/>
              </a:rPr>
              <a:t>., Главный специалист НИИОСП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им.Н.М.Герсеванова</a:t>
            </a:r>
            <a:endParaRPr lang="ru-RU" altLang="ru-RU" sz="1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err="1" smtClean="0">
                <a:latin typeface="Arial" panose="020B0604020202020204" pitchFamily="34" charset="0"/>
              </a:rPr>
              <a:t>О.И.Игнатова</a:t>
            </a:r>
            <a:r>
              <a:rPr lang="ru-RU" altLang="ru-RU" sz="1400" dirty="0" smtClean="0">
                <a:latin typeface="Arial" panose="020B0604020202020204" pitchFamily="34" charset="0"/>
              </a:rPr>
              <a:t>, к.т.н., Главный специалист </a:t>
            </a:r>
            <a:r>
              <a:rPr lang="ru-RU" altLang="ru-RU" sz="1400" dirty="0">
                <a:latin typeface="Arial" panose="020B0604020202020204" pitchFamily="34" charset="0"/>
              </a:rPr>
              <a:t>НИИОСП </a:t>
            </a:r>
            <a:r>
              <a:rPr lang="ru-RU" altLang="ru-RU" sz="1400" dirty="0" err="1">
                <a:latin typeface="Arial" panose="020B0604020202020204" pitchFamily="34" charset="0"/>
              </a:rPr>
              <a:t>им.Н.М.Герсеванова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При составлении проекта стандарта включены некоторые предложения: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Кафедры инженерной геологии геологического факультета МГУ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им.М.В.Ломоносова</a:t>
            </a:r>
            <a:r>
              <a:rPr lang="ru-RU" altLang="ru-RU" sz="1400" dirty="0" smtClean="0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с</a:t>
            </a:r>
            <a:r>
              <a:rPr lang="ru-RU" altLang="ru-RU" sz="1400" dirty="0" smtClean="0">
                <a:latin typeface="Arial" panose="020B0604020202020204" pitchFamily="34" charset="0"/>
              </a:rPr>
              <a:t>пециалистов НИИОСП </a:t>
            </a:r>
            <a:r>
              <a:rPr lang="ru-RU" altLang="ru-RU" sz="1400" dirty="0" err="1" smtClean="0">
                <a:latin typeface="Arial" panose="020B0604020202020204" pitchFamily="34" charset="0"/>
              </a:rPr>
              <a:t>им.Н.М.Герсеванова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Охотинского</a:t>
            </a:r>
            <a:r>
              <a:rPr lang="ru-RU" altLang="ru-RU" sz="1400" dirty="0">
                <a:latin typeface="Arial" panose="020B0604020202020204" pitchFamily="34" charset="0"/>
              </a:rPr>
              <a:t> общества грунтоведов (Санкт-Петербург</a:t>
            </a:r>
            <a:r>
              <a:rPr lang="ru-RU" altLang="ru-RU" sz="1400" dirty="0" smtClean="0">
                <a:latin typeface="Arial" panose="020B0604020202020204" pitchFamily="34" charset="0"/>
              </a:rPr>
              <a:t>), полученные в ходе подготовки 1 редакции,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</a:rPr>
              <a:t>а </a:t>
            </a:r>
            <a:r>
              <a:rPr lang="ru-RU" altLang="ru-RU" sz="1400" dirty="0" smtClean="0">
                <a:latin typeface="Arial" panose="020B0604020202020204" pitchFamily="34" charset="0"/>
              </a:rPr>
              <a:t>также предложения </a:t>
            </a:r>
            <a:r>
              <a:rPr lang="ru-RU" altLang="ru-RU" sz="1400" dirty="0">
                <a:latin typeface="Arial" panose="020B0604020202020204" pitchFamily="34" charset="0"/>
              </a:rPr>
              <a:t>по запросам, которые поступали в НИИОСП </a:t>
            </a:r>
            <a:r>
              <a:rPr lang="ru-RU" altLang="ru-RU" sz="1400" dirty="0" err="1">
                <a:latin typeface="Arial" panose="020B0604020202020204" pitchFamily="34" charset="0"/>
              </a:rPr>
              <a:t>им.Н.М.Герсеванова</a:t>
            </a:r>
            <a:r>
              <a:rPr lang="ru-RU" altLang="ru-RU" sz="1400" dirty="0">
                <a:latin typeface="Arial" panose="020B0604020202020204" pitchFamily="34" charset="0"/>
              </a:rPr>
              <a:t>, НОПРИЗ (НОИЗ) с 2012 по </a:t>
            </a:r>
            <a:r>
              <a:rPr lang="ru-RU" altLang="ru-RU" sz="1400" dirty="0" smtClean="0">
                <a:latin typeface="Arial" panose="020B0604020202020204" pitchFamily="34" charset="0"/>
              </a:rPr>
              <a:t>2017г.г.</a:t>
            </a:r>
          </a:p>
        </p:txBody>
      </p:sp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95263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52425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674" y="0"/>
            <a:ext cx="4967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" y="126629"/>
            <a:ext cx="11245890" cy="6741157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09982" y="250613"/>
            <a:ext cx="10817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Классификация. 1-я редакция ГОСТ 25100-хххх. Класс </a:t>
            </a:r>
            <a:r>
              <a:rPr lang="ru-RU" altLang="ru-RU" sz="2000" b="1" dirty="0" err="1" smtClean="0">
                <a:latin typeface="Arial" panose="020B0604020202020204" pitchFamily="34" charset="0"/>
              </a:rPr>
              <a:t>дисперных</a:t>
            </a:r>
            <a:r>
              <a:rPr lang="ru-RU" altLang="ru-RU" sz="2000" b="1" dirty="0" smtClean="0">
                <a:latin typeface="Arial" panose="020B0604020202020204" pitchFamily="34" charset="0"/>
              </a:rPr>
              <a:t> грунтов</a:t>
            </a:r>
          </a:p>
        </p:txBody>
      </p:sp>
    </p:spTree>
    <p:extLst>
      <p:ext uri="{BB962C8B-B14F-4D97-AF65-F5344CB8AC3E}">
        <p14:creationId xmlns:p14="http://schemas.microsoft.com/office/powerpoint/2010/main" val="264924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7" y="362734"/>
            <a:ext cx="10452748" cy="5630339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526225" y="-9784"/>
            <a:ext cx="8010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 ГОСТ 25100-2011. Мерзлые грунты</a:t>
            </a:r>
          </a:p>
        </p:txBody>
      </p:sp>
    </p:spTree>
    <p:extLst>
      <p:ext uri="{BB962C8B-B14F-4D97-AF65-F5344CB8AC3E}">
        <p14:creationId xmlns:p14="http://schemas.microsoft.com/office/powerpoint/2010/main" val="48905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26" y="0"/>
            <a:ext cx="10848814" cy="5943495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62752" y="-9784"/>
            <a:ext cx="97329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Классификация. 1-я редакция ГОСТ 25100-хххх. Мерзлые грунты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313208" y="2009955"/>
            <a:ext cx="517584" cy="20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39087" y="2553419"/>
            <a:ext cx="508958" cy="146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99471" y="3390181"/>
            <a:ext cx="448574" cy="241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39087" y="4201011"/>
            <a:ext cx="491705" cy="179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415396" y="2355011"/>
            <a:ext cx="284672" cy="414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1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54"/>
            <a:ext cx="12163114" cy="5674001"/>
          </a:xfrm>
          <a:prstGeom prst="rect">
            <a:avLst/>
          </a:prstGeom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4852" y="-9784"/>
            <a:ext cx="11660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Классификация. 1-я редакция ГОСТ 25100-хххх.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НОВОЕ</a:t>
            </a:r>
          </a:p>
        </p:txBody>
      </p:sp>
    </p:spTree>
    <p:extLst>
      <p:ext uri="{BB962C8B-B14F-4D97-AF65-F5344CB8AC3E}">
        <p14:creationId xmlns:p14="http://schemas.microsoft.com/office/powerpoint/2010/main" val="29506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34852" y="-9784"/>
            <a:ext cx="11660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А (обязательное) Основные показатели свойств грунтов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8320"/>
            <a:ext cx="6180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MT"/>
              </a:rPr>
              <a:t>Высота капиллярного поднятия </a:t>
            </a:r>
            <a:r>
              <a:rPr lang="ru-RU" i="1" dirty="0" err="1">
                <a:latin typeface="Arial-ItalicMT"/>
              </a:rPr>
              <a:t>h</a:t>
            </a:r>
            <a:r>
              <a:rPr lang="ru-RU" sz="800" i="1" dirty="0" err="1">
                <a:latin typeface="Arial-ItalicMT"/>
              </a:rPr>
              <a:t>с</a:t>
            </a:r>
            <a:r>
              <a:rPr lang="ru-RU" dirty="0">
                <a:latin typeface="ArialMT"/>
              </a:rPr>
              <a:t>, м, </a:t>
            </a:r>
            <a:r>
              <a:rPr lang="ru-RU" b="1" dirty="0">
                <a:latin typeface="Arial-BoldMT"/>
              </a:rPr>
              <a:t>— </a:t>
            </a:r>
            <a:r>
              <a:rPr lang="ru-RU" dirty="0">
                <a:latin typeface="ArialMT"/>
              </a:rPr>
              <a:t>наибольшая (равновесная) высота подъема воды по порам </a:t>
            </a:r>
            <a:r>
              <a:rPr lang="ru-RU" dirty="0" err="1">
                <a:latin typeface="ArialMT"/>
              </a:rPr>
              <a:t>грун</a:t>
            </a:r>
            <a:r>
              <a:rPr lang="ru-RU" dirty="0">
                <a:latin typeface="ArialMT"/>
              </a:rPr>
              <a:t>-</a:t>
            </a:r>
          </a:p>
          <a:p>
            <a:r>
              <a:rPr lang="ru-RU" dirty="0">
                <a:latin typeface="ArialMT"/>
              </a:rPr>
              <a:t>та, отсчитываемая от зеркала грунтовых вод (равная мощности капиллярной каймы).</a:t>
            </a:r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344705" y="482246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9332" y="1174482"/>
            <a:ext cx="5476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ИСКЛЮЧЕН</a:t>
            </a:r>
            <a:endParaRPr lang="ru-RU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751304" y="473741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3587"/>
            <a:ext cx="6299488" cy="19442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304" y="2098649"/>
            <a:ext cx="5276913" cy="2095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64051"/>
            <a:ext cx="6885684" cy="17830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968" y="4502536"/>
            <a:ext cx="4998249" cy="942878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7882077" y="1630392"/>
            <a:ext cx="347523" cy="523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8522898" y="5253487"/>
            <a:ext cx="241540" cy="517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3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26015" y="24884"/>
            <a:ext cx="6251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Приложение А (обязательное) Основные показатели свойств грунтов</a:t>
            </a:r>
            <a:endParaRPr lang="ru-RU" altLang="ru-RU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6015" y="864891"/>
            <a:ext cx="6251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MT"/>
              </a:rPr>
              <a:t>Вариант, прорабатываемый для 2-й редакции ГОСТ 25100-хххх (вместо Приложений А, Ж) для общественного обсуждения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40164" y="2520108"/>
            <a:ext cx="625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MT"/>
              </a:rPr>
              <a:t>Существующие варианты Приложения Ж – на следующем слайде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437" y="-183616"/>
            <a:ext cx="5985601" cy="82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88" y="591128"/>
            <a:ext cx="4735096" cy="6266871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75" y="501236"/>
            <a:ext cx="5219621" cy="6356763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65969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Ж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Основные обозначения характеристик грунтов</a:t>
            </a:r>
            <a:endParaRPr lang="ru-RU" altLang="ru-RU" sz="2000" b="1" dirty="0" smtClean="0">
              <a:latin typeface="Arial" panose="020B0604020202020204" pitchFamily="34" charset="0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7505366" y="20183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723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380" y="688414"/>
            <a:ext cx="7463009" cy="507526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Б1 Разновидности скальных грунтов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7108551" y="324360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071668" y="431447"/>
            <a:ext cx="327804" cy="577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992038" y="5348377"/>
            <a:ext cx="1380226" cy="284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41940" y="1181819"/>
            <a:ext cx="1371600" cy="1725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6"/>
          <p:cNvSpPr txBox="1">
            <a:spLocks/>
          </p:cNvSpPr>
          <p:nvPr/>
        </p:nvSpPr>
        <p:spPr>
          <a:xfrm>
            <a:off x="326048" y="5873808"/>
            <a:ext cx="6176351" cy="984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Таблицы по растворимости (Б.6) и водопроницаемости (Б.7) перенесены в Приложение 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654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Б.2 Разновидности дисперсных грунтов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55488" y="3742266"/>
            <a:ext cx="3420533" cy="2769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Таблица по степени плотности песков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искуственного</a:t>
            </a:r>
            <a:r>
              <a:rPr lang="ru-RU" altLang="ru-RU" sz="2400" dirty="0" smtClean="0">
                <a:latin typeface="Arial" panose="020B0604020202020204" pitchFamily="34" charset="0"/>
              </a:rPr>
              <a:t> сложения  (Б.13) перенесена в Приложение В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4315"/>
            <a:ext cx="9349000" cy="2704657"/>
          </a:xfrm>
          <a:prstGeom prst="rect">
            <a:avLst/>
          </a:prstGeom>
        </p:spPr>
      </p:pic>
      <p:sp>
        <p:nvSpPr>
          <p:cNvPr id="11" name="Заголовок 6"/>
          <p:cNvSpPr txBox="1">
            <a:spLocks/>
          </p:cNvSpPr>
          <p:nvPr/>
        </p:nvSpPr>
        <p:spPr>
          <a:xfrm>
            <a:off x="0" y="372017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467" y="3600242"/>
            <a:ext cx="7724384" cy="3328813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9482667" y="2756999"/>
            <a:ext cx="2948456" cy="8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869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772127"/>
            <a:ext cx="6772173" cy="4797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768" y="1757693"/>
            <a:ext cx="5963083" cy="41568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Б.2 Разновидности дисперсных грунтов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0" y="372017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9448799" y="979007"/>
            <a:ext cx="2745261" cy="8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endParaRPr lang="ru-RU" altLang="ru-RU" sz="2400" dirty="0" smtClean="0">
              <a:latin typeface="Arial" panose="020B0604020202020204" pitchFamily="34" charset="0"/>
            </a:endParaRPr>
          </a:p>
          <a:p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129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788287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256" y="5939100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096262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4900339" cy="6883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340" y="1372909"/>
            <a:ext cx="7277512" cy="4400248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914488" y="31337"/>
            <a:ext cx="7277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Содержание изменилось только наименование  Приложений Б, В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3804248" y="2562046"/>
            <a:ext cx="681487" cy="224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3774323" y="3573033"/>
            <a:ext cx="681487" cy="224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1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1380"/>
            <a:ext cx="7795553" cy="3516406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6475" y="31337"/>
            <a:ext cx="858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Б.2 Разновидности дисперсных грунтов. 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31447"/>
            <a:ext cx="8269561" cy="2718153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7522836" y="374483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624627" y="3083267"/>
            <a:ext cx="5189872" cy="33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67419" y="4063042"/>
            <a:ext cx="414068" cy="73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6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6475" y="31337"/>
            <a:ext cx="858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Б.2 Разновидности мерзлых грунтов. 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69334" y="4228236"/>
            <a:ext cx="5892800" cy="2443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2400" dirty="0" smtClean="0">
                <a:latin typeface="Arial" panose="020B0604020202020204" pitchFamily="34" charset="0"/>
              </a:rPr>
              <a:t>Таблицы разделения мерзлых грунтов по температуре  (Б.28), а также по состоянию (Б.32) перенесены в Приложение В. Таблица выделения мерзлых грунтов по типам криогенных текстур (Б.34) исключена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249"/>
            <a:ext cx="6311961" cy="3192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03" y="756886"/>
            <a:ext cx="5969583" cy="5079026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0" y="431447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540462" y="330245"/>
            <a:ext cx="5637389" cy="423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16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443133" y="428153"/>
            <a:ext cx="40100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В.1 Разновидности скальных грунтов. 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Из Таблицы 1 Раздела Классификация.</a:t>
            </a:r>
            <a:endParaRPr lang="ru-RU" altLang="ru-RU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64" y="0"/>
            <a:ext cx="5746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7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229600" cy="6495211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702157" y="0"/>
            <a:ext cx="27012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ГОСТ 25100-2011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В.1 </a:t>
            </a:r>
            <a:r>
              <a:rPr lang="ru-RU" altLang="ru-RU" sz="2000" b="1" dirty="0">
                <a:latin typeface="Arial" panose="020B0604020202020204" pitchFamily="34" charset="0"/>
              </a:rPr>
              <a:t>Раз</a:t>
            </a:r>
            <a:r>
              <a:rPr lang="ru-RU" altLang="ru-RU" sz="2000" b="1" dirty="0" smtClean="0">
                <a:latin typeface="Arial" panose="020B0604020202020204" pitchFamily="34" charset="0"/>
              </a:rPr>
              <a:t>новидности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скальных грунтов.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5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244960" y="321734"/>
            <a:ext cx="270125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1-я редакция ГОСТ 25100-хххх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В.1 </a:t>
            </a:r>
            <a:r>
              <a:rPr lang="ru-RU" altLang="ru-RU" sz="2000" b="1" dirty="0">
                <a:latin typeface="Arial" panose="020B0604020202020204" pitchFamily="34" charset="0"/>
              </a:rPr>
              <a:t>Раз</a:t>
            </a:r>
            <a:r>
              <a:rPr lang="ru-RU" altLang="ru-RU" sz="2000" b="1" dirty="0" smtClean="0">
                <a:latin typeface="Arial" panose="020B0604020202020204" pitchFamily="34" charset="0"/>
              </a:rPr>
              <a:t>новидности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скальных грунтов.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215193" y="3498718"/>
            <a:ext cx="33374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1-я редакция ГОСТ 25100-хххх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Из Приложения В. Исключены таблица, классифицирующая дисперсные грунты по высоте капиллярного поднятия (В.9)</a:t>
            </a:r>
            <a:r>
              <a:rPr lang="ru-RU" altLang="ru-RU" sz="1600" b="1" dirty="0" smtClean="0">
                <a:latin typeface="Arial" panose="020B0604020202020204" pitchFamily="34" charset="0"/>
              </a:rPr>
              <a:t>.</a:t>
            </a:r>
            <a:endParaRPr lang="ru-RU" altLang="ru-RU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255" y="0"/>
            <a:ext cx="82688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1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62400"/>
            <a:ext cx="10401103" cy="2821561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6475" y="31337"/>
            <a:ext cx="858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Г Классификация массивов скальных грунтов.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8632"/>
            <a:ext cx="10401102" cy="3103585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-1" y="196075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652087" y="3611340"/>
            <a:ext cx="5637389" cy="423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104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62400"/>
            <a:ext cx="10401103" cy="2821561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96475" y="31337"/>
            <a:ext cx="858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Приложение Г Классификация массивов скальных грунтов.</a:t>
            </a:r>
            <a:endParaRPr lang="ru-RU" altLang="ru-RU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8632"/>
            <a:ext cx="10401102" cy="3103585"/>
          </a:xfrm>
          <a:prstGeom prst="rect">
            <a:avLst/>
          </a:prstGeom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-1" y="196075"/>
            <a:ext cx="2743200" cy="513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>
                <a:latin typeface="Arial" panose="020B0604020202020204" pitchFamily="34" charset="0"/>
              </a:rPr>
              <a:t>ГОСТ 25100-2011</a:t>
            </a:r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652087" y="3611340"/>
            <a:ext cx="5637389" cy="423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</a:t>
            </a:r>
            <a:r>
              <a:rPr lang="ru-RU" altLang="ru-RU" sz="2400" dirty="0" smtClean="0">
                <a:latin typeface="Arial" panose="020B0604020202020204" pitchFamily="34" charset="0"/>
              </a:rPr>
              <a:t>ГОСТ </a:t>
            </a:r>
            <a:r>
              <a:rPr lang="ru-RU" altLang="ru-RU" sz="2400" dirty="0">
                <a:latin typeface="Arial" panose="020B0604020202020204" pitchFamily="34" charset="0"/>
              </a:rPr>
              <a:t>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005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256" y="591955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1344705" y="431447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3. Термины и определения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78798"/>
            <a:ext cx="6156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антропогенный грунт </a:t>
            </a:r>
            <a:r>
              <a:rPr lang="ru-RU" sz="2000" dirty="0"/>
              <a:t>(синоним - </a:t>
            </a:r>
            <a:r>
              <a:rPr lang="ru-RU" sz="2000" dirty="0" err="1"/>
              <a:t>антропогенно</a:t>
            </a:r>
            <a:r>
              <a:rPr lang="ru-RU" sz="2000" dirty="0"/>
              <a:t>-образованный): Образовавшийся естественно-историческим образом (культурные слои) или созданный человеком разными способами грунт, представленный отходами или продуктами его производственной и/или хозяйственной деятельности, являющимися компонентами геологической среды.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406" y="8938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грунт антропогенный: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Грунт, созданный человеком, — в том числе грунт, образованный в результате естественно-исторического освоения территорий (культурные слои), а также твердые бытовые и промышленные отходы, искусственные материалы, являющиеся (ставшие) компонентами геологической среды.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13872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блок: </a:t>
            </a:r>
            <a:r>
              <a:rPr lang="ru-RU" sz="2000" dirty="0"/>
              <a:t>Совокупность скальных грунтов, отделенная от соседних блоков разрывами или трещинами (тектонический блок, оползневой блок, блок отдельности).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1851" y="33807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ИСКЛЮЧЕН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14149" y="443855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блок </a:t>
            </a:r>
            <a:r>
              <a:rPr lang="ru-RU" sz="2000" b="1" dirty="0"/>
              <a:t>отдельности (отдельность):</a:t>
            </a:r>
            <a:r>
              <a:rPr lang="ru-RU" sz="2000" dirty="0"/>
              <a:t> Часть массива скальных грунтов, ограниченная трещинами, свойства которой могут быть охарактеризованы лабораторными исследованиями образца скального грунта.</a:t>
            </a:r>
            <a:endParaRPr lang="ru-RU" sz="2000" dirty="0"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1851" y="43992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отдельность (блок отдельности):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Текстурная форма скальных грунтов, образованная генетическими трещинами, свойства которой могут быть охарактеризованы лабораторными исследованиями образцов скального грунта</a:t>
            </a:r>
            <a:endParaRPr lang="ru-RU" dirty="0"/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6751304" y="473741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11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1344705" y="431447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3. Термины и определения (продолжение)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2228" y="82468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вещественный </a:t>
            </a:r>
            <a:r>
              <a:rPr lang="ru-RU" sz="2000" b="1" dirty="0"/>
              <a:t>состав грунта:</a:t>
            </a:r>
            <a:r>
              <a:rPr lang="ru-RU" sz="2000" dirty="0"/>
              <a:t> Химико-минеральный состав вещества твердых, жидких, газовых и биотических (живых) компонентов грунта</a:t>
            </a:r>
            <a:endParaRPr lang="ru-RU" sz="2000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228" y="1069018"/>
            <a:ext cx="596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ИСКЛЮЧЕН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2228" y="18660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водопроницаемость</a:t>
            </a:r>
            <a:r>
              <a:rPr lang="ru-RU" sz="2000" b="1" dirty="0"/>
              <a:t>:</a:t>
            </a:r>
            <a:r>
              <a:rPr lang="ru-RU" sz="2000" dirty="0"/>
              <a:t> Способность грунта фильтровать воду.</a:t>
            </a:r>
            <a:endParaRPr lang="ru-RU" sz="20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32711" y="2001344"/>
            <a:ext cx="594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ИСКЛЮЧЕН</a:t>
            </a:r>
            <a:endParaRPr lang="ru-RU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576776"/>
            <a:ext cx="6096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глинистый грунт: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Связный грунт, состоящий в основном из пылеватых и глинистых (не менее 3%) частиц, обладающий свойством пластичности ( 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%)</a:t>
            </a:r>
          </a:p>
        </p:txBody>
      </p:sp>
      <p:sp>
        <p:nvSpPr>
          <p:cNvPr id="18" name="AutoShape 2" descr="data:image/png;base64,iVBORw0KGgoAAAANSUhEUgAAACMAAAAZCAIAAAA0WgDFAAAAlklEQVRIie2W0Q6AIAhFs/n/v0wP%0aLCIFaoDOtXwV79ELqAUAtiljn4P5Sfmkcg6HnLFKIGE1+moSADRYvnsaTHYv2GQibFRF9LBRpN6Y%0alhS3ThPJP5O212SSYcltQozDxFKG3d5e0rxUGjkOM0hiG1F81dS1Be6Yle5ycizYAPU5hOXJjXlL%0aSvlrLJMn9M33KrZSH/yFHTcOWilJra0WAAAAAElFTkSuQmCC"/>
          <p:cNvSpPr>
            <a:spLocks noChangeAspect="1" noChangeArrowheads="1"/>
          </p:cNvSpPr>
          <p:nvPr/>
        </p:nvSpPr>
        <p:spPr bwMode="auto">
          <a:xfrm>
            <a:off x="16259175" y="915988"/>
            <a:ext cx="3333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48718" y="2518959"/>
            <a:ext cx="5629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грунт глинистый: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Связный грунт, обладающий свойством пластичности за счет преимущественного содержания минеральных частиц глинистой и пылеватой фракции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2228" y="399814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гранулометрический </a:t>
            </a:r>
            <a:r>
              <a:rPr lang="ru-RU" sz="2000" b="1" dirty="0"/>
              <a:t>состав грунта:</a:t>
            </a:r>
            <a:r>
              <a:rPr lang="ru-RU" sz="2000" dirty="0"/>
              <a:t> Процентное содержание первичных (не агрегированных) частиц различной крупности по фракциям, выраженное по отношению их массы к общей массе грунта.</a:t>
            </a:r>
            <a:endParaRPr lang="ru-RU" sz="2000" dirty="0"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3071" y="3925364"/>
            <a:ext cx="5704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состав грунта гранулометрический: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Содержание первичных (не агрегированных) частиц (структурных элементов) по фракциям крупности, выраженное в процентах по отношению к общей массе грунта</a:t>
            </a:r>
            <a:endParaRPr lang="ru-RU" dirty="0"/>
          </a:p>
        </p:txBody>
      </p:sp>
      <p:sp>
        <p:nvSpPr>
          <p:cNvPr id="22" name="Заголовок 6"/>
          <p:cNvSpPr txBox="1">
            <a:spLocks/>
          </p:cNvSpPr>
          <p:nvPr/>
        </p:nvSpPr>
        <p:spPr>
          <a:xfrm>
            <a:off x="6895441" y="442809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0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36" y="5839086"/>
            <a:ext cx="5262562" cy="1309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5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69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1344705" y="431447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3. Термины и определения (продолжение)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19274"/>
            <a:ext cx="5876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грунт</a:t>
            </a:r>
            <a:r>
              <a:rPr lang="ru-RU" sz="2000" b="1" dirty="0"/>
              <a:t>:</a:t>
            </a:r>
            <a:r>
              <a:rPr lang="ru-RU" sz="2000" dirty="0"/>
              <a:t> Любые горные породы, почвы, осадки и техногенные образования, рассматриваемые как многокомпонентные динамичные системы и как часть геологической среды и изучаемые в связи с инженерно-хозяйственной деятельностью человека</a:t>
            </a:r>
            <a:endParaRPr lang="ru-RU" sz="20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4624" y="919274"/>
            <a:ext cx="6113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грунт: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Общее прикладное наименование горных пород, осадочных отложений и техногенных образований, которые изучаются  в связи с инженерно-строительной деятельностью как многокомпонентные динамичные системы и являются частью геологической среды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73600"/>
            <a:ext cx="5876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дисперсный </a:t>
            </a:r>
            <a:r>
              <a:rPr lang="ru-RU" sz="2000" b="1" dirty="0"/>
              <a:t>грунт:</a:t>
            </a:r>
            <a:r>
              <a:rPr lang="ru-RU" sz="2000" dirty="0"/>
              <a:t> Грунт, состоящий из совокупности твердых частиц, зерен, обломков и др. элементов, между которыми есть физические, физико-химические или механические структурные связи</a:t>
            </a:r>
            <a:endParaRPr lang="ru-RU" sz="2000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26736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грунт дисперсный: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Грунт, состоящий из структурных элементов (совокупности твердых частиц), между которыми отсутствуют жесткие структурные связи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64096"/>
            <a:ext cx="5876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засоленность</a:t>
            </a:r>
            <a:r>
              <a:rPr lang="ru-RU" sz="2000" b="1" dirty="0"/>
              <a:t>:</a:t>
            </a:r>
            <a:r>
              <a:rPr lang="ru-RU" sz="2000" dirty="0"/>
              <a:t> Характеристика, определяемая количеством водорастворимых солей в грунте</a:t>
            </a:r>
            <a:endParaRPr lang="ru-RU" sz="2000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2102" y="4421981"/>
            <a:ext cx="596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ИСКЛЮЧЕН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12323"/>
            <a:ext cx="5876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заторфованный</a:t>
            </a:r>
            <a:r>
              <a:rPr lang="ru-RU" b="1" dirty="0" smtClean="0"/>
              <a:t> </a:t>
            </a:r>
            <a:r>
              <a:rPr lang="ru-RU" b="1" dirty="0"/>
              <a:t>грунт:</a:t>
            </a:r>
            <a:r>
              <a:rPr lang="ru-RU" dirty="0"/>
              <a:t> Песчаный или глинистый грунт, содержащий в своем составе от 3% (для песка) и от 5% (для глинистого грунта) до 50% (по массе) торфа</a:t>
            </a:r>
            <a:endParaRPr lang="ru-RU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9874" y="4997141"/>
            <a:ext cx="60179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грунт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заторфованный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Песчаный или глинистый грунт, содержащий в своем составе от 3 % (для песка) и от 5 % (для глинистого грунта) до 50 % (по массе) органического вещества, представленного преимущественно растительными остатками</a:t>
            </a:r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6742690" y="503379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601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385" y="909985"/>
            <a:ext cx="67609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ил: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Современный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нелитифицированный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морской или пресноводный органо-минеральный осадок, содержащий более 3% (по массе) органического вещества, как правило, имеющий текучую консистенцию   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коэффициент пористости 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,9 и содержание частиц размером менее 0,01 мм более 30% по массе.</a:t>
            </a:r>
          </a:p>
        </p:txBody>
      </p:sp>
      <p:sp>
        <p:nvSpPr>
          <p:cNvPr id="8" name="AutoShape 2" descr="data:image/png;base64,iVBORw0KGgoAAAANSUhEUgAAACMAAAAXCAIAAAAOUGG1AAAAi0lEQVRIie2WSQ7AIAwDAfX/X3YP%0aFS3KwpaAeiBXggcss0QAYUulPZhD8ifFXBNylVkC6UnjXCYBaDB/9zSY7J7xkImwVYngsIXZI7CL%0aDIvWvROGXCVSXXuaSCNfcRdpNCNif2p2jJYmksqOkC8Id0woE+HyUFVE/nSXl4ZYjKXniWOMgE/q%0a/CMMdQPViUg5CmwNRQAAAABJRU5ErkJggg=="/>
          <p:cNvSpPr>
            <a:spLocks noChangeAspect="1" noChangeArrowheads="1"/>
          </p:cNvSpPr>
          <p:nvPr/>
        </p:nvSpPr>
        <p:spPr bwMode="auto">
          <a:xfrm>
            <a:off x="4732338" y="1052513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data:image/png;base64,iVBORw0KGgoAAAANSUhEUgAAABkAAAARCAIAAACn2JBZAAAAbklEQVQ4jcWTUQ6AMAhDqfH+V64f%0aJkgIA1mI8gs8KN1AUobimAK1WQDGWCQTXFtjgtu51woH56MWlf4Cvvd0lDud3zgEidP48q2FoGcv%0aTdvtWiBZadwAidVIsjxWMUnTpYPhDFuc7dyN//72d6wL/DNFFn262/QAAAAASUVORK5CYII="/>
          <p:cNvSpPr>
            <a:spLocks noChangeAspect="1" noChangeArrowheads="1"/>
          </p:cNvSpPr>
          <p:nvPr/>
        </p:nvSpPr>
        <p:spPr bwMode="auto">
          <a:xfrm>
            <a:off x="7862888" y="1052513"/>
            <a:ext cx="2381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344705" y="431447"/>
            <a:ext cx="3671047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ГОСТ 25100-2011</a:t>
            </a:r>
            <a:endParaRPr lang="ru-RU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96476" y="31337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3. Термины и определения (продолжение)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7004189" y="431447"/>
            <a:ext cx="4757094" cy="420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Arial" panose="020B0604020202020204" pitchFamily="34" charset="0"/>
              </a:rPr>
              <a:t>1-я редакция ГОСТ 25100-хххх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4189" y="918815"/>
            <a:ext cx="5173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ил: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Нелитифицированный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морской или пресноводный органоминеральный донный осадок текучей консистенции содержащий более 3 % (по массе) органического вещества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38" y="2668394"/>
            <a:ext cx="6774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криогенная </a:t>
            </a:r>
            <a:r>
              <a:rPr lang="ru-RU" b="1" dirty="0"/>
              <a:t>текстура:</a:t>
            </a:r>
            <a:r>
              <a:rPr lang="ru-RU" dirty="0"/>
              <a:t> Совокупность признаков сложения мерзлого грунта, обусловленная ориентацией, относительным расположением и распределением различных по форме и размерам ледяных включений и льда-цемента</a:t>
            </a:r>
            <a:endParaRPr lang="ru-RU" dirty="0"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4189" y="3199090"/>
            <a:ext cx="5244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Без изменений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385" y="4105381"/>
            <a:ext cx="6760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криогенные </a:t>
            </a:r>
            <a:r>
              <a:rPr lang="ru-RU" b="1" dirty="0"/>
              <a:t>структурные связи грунта:</a:t>
            </a:r>
            <a:r>
              <a:rPr lang="ru-RU" dirty="0"/>
              <a:t> Связи, возникающие в дисперсных и трещиноватых скальных грунтах при отрицательной температуре в результате цементирования льдом</a:t>
            </a:r>
            <a:endParaRPr lang="ru-RU" dirty="0"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00047" y="4376554"/>
            <a:ext cx="497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ИСКЛЮЧЕН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12708" y="5131265"/>
            <a:ext cx="6931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крупнообломочный </a:t>
            </a:r>
            <a:r>
              <a:rPr lang="ru-RU" b="1" dirty="0"/>
              <a:t>грунт:</a:t>
            </a:r>
            <a:r>
              <a:rPr lang="ru-RU" dirty="0"/>
              <a:t> Несвязный минеральный грунт, в котором масса частиц размером более 2 мм составляет более 50%</a:t>
            </a:r>
            <a:endParaRPr lang="ru-RU" dirty="0">
              <a:effectLst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100047" y="5002443"/>
            <a:ext cx="51330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грунт крупнообломочный: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Несвязный минеральный грунт, в котором масса частиц размером более 2 мм составляет более 50 %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5" y="108486"/>
            <a:ext cx="9867964" cy="6765786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83934" y="0"/>
            <a:ext cx="727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 ГОСТ 25100-2011</a:t>
            </a:r>
          </a:p>
        </p:txBody>
      </p:sp>
    </p:spTree>
    <p:extLst>
      <p:ext uri="{BB962C8B-B14F-4D97-AF65-F5344CB8AC3E}">
        <p14:creationId xmlns:p14="http://schemas.microsoft.com/office/powerpoint/2010/main" val="41872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8" y="456125"/>
            <a:ext cx="11634038" cy="5628572"/>
          </a:xfrm>
          <a:prstGeom prst="rect">
            <a:avLst/>
          </a:prstGeom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383933" y="0"/>
            <a:ext cx="7499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 1-я редакция ГОСТ 25100-хххх. Скальные грунты</a:t>
            </a:r>
          </a:p>
        </p:txBody>
      </p:sp>
    </p:spTree>
    <p:extLst>
      <p:ext uri="{BB962C8B-B14F-4D97-AF65-F5344CB8AC3E}">
        <p14:creationId xmlns:p14="http://schemas.microsoft.com/office/powerpoint/2010/main" val="354367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1" y="1"/>
            <a:ext cx="9924006" cy="6858000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08" y="5839086"/>
            <a:ext cx="5262562" cy="1309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189" y="5989899"/>
            <a:ext cx="877888" cy="877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913" y="6147061"/>
            <a:ext cx="2293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70356" y="-9784"/>
            <a:ext cx="8447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</a:rPr>
              <a:t>Раздел 4. Классификация ГОСТ 25100-2011. Дисперсные грунты</a:t>
            </a:r>
          </a:p>
        </p:txBody>
      </p:sp>
    </p:spTree>
    <p:extLst>
      <p:ext uri="{BB962C8B-B14F-4D97-AF65-F5344CB8AC3E}">
        <p14:creationId xmlns:p14="http://schemas.microsoft.com/office/powerpoint/2010/main" val="893378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1172</Words>
  <Application>Microsoft Office PowerPoint</Application>
  <PresentationFormat>Широкоэкранный</PresentationFormat>
  <Paragraphs>116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Arial-BoldMT</vt:lpstr>
      <vt:lpstr>Arial-ItalicMT</vt:lpstr>
      <vt:lpstr>ArialMT</vt:lpstr>
      <vt:lpstr>Calibri</vt:lpstr>
      <vt:lpstr>Calibri Light</vt:lpstr>
      <vt:lpstr>Times New Roman</vt:lpstr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рабо</dc:title>
  <dc:creator>Работа</dc:creator>
  <cp:lastModifiedBy>oigs100nbu</cp:lastModifiedBy>
  <cp:revision>83</cp:revision>
  <dcterms:created xsi:type="dcterms:W3CDTF">2018-07-19T08:05:23Z</dcterms:created>
  <dcterms:modified xsi:type="dcterms:W3CDTF">2018-09-17T22:32:11Z</dcterms:modified>
</cp:coreProperties>
</file>