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02" r:id="rId2"/>
    <p:sldId id="432" r:id="rId3"/>
    <p:sldId id="433" r:id="rId4"/>
    <p:sldId id="434" r:id="rId5"/>
    <p:sldId id="435" r:id="rId6"/>
    <p:sldId id="436" r:id="rId7"/>
    <p:sldId id="437" r:id="rId8"/>
    <p:sldId id="438" r:id="rId9"/>
    <p:sldId id="439" r:id="rId10"/>
    <p:sldId id="440" r:id="rId11"/>
    <p:sldId id="441" r:id="rId12"/>
    <p:sldId id="442" r:id="rId13"/>
    <p:sldId id="443" r:id="rId14"/>
    <p:sldId id="261" r:id="rId15"/>
  </p:sldIdLst>
  <p:sldSz cx="9145588" cy="7308850"/>
  <p:notesSz cx="6794500" cy="9931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DaxlineCyrSC-Regular" pitchFamily="82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DaxlineCyrSC-Regular" pitchFamily="82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DaxlineCyrSC-Regular" pitchFamily="82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DaxlineCyrSC-Regular" pitchFamily="82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DaxlineCyrSC-Regular" pitchFamily="82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DaxlineCyrSC-Regular" pitchFamily="82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DaxlineCyrSC-Regular" pitchFamily="82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DaxlineCyrSC-Regular" pitchFamily="82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DaxlineCyrSC-Regular" pitchFamily="82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EC7614C-8CB1-4FD7-B41C-1BB443D317FD}">
          <p14:sldIdLst>
            <p14:sldId id="402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261"/>
          </p14:sldIdLst>
        </p14:section>
        <p14:section name="Раздел без заголовка" id="{629C1567-7BC1-43F9-9A97-BE2C9A9F3F09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302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90B6C2"/>
    <a:srgbClr val="666699"/>
    <a:srgbClr val="DDDDDD"/>
    <a:srgbClr val="425E70"/>
    <a:srgbClr val="AADB5B"/>
    <a:srgbClr val="7AD06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73" autoAdjust="0"/>
  </p:normalViewPr>
  <p:slideViewPr>
    <p:cSldViewPr>
      <p:cViewPr varScale="1">
        <p:scale>
          <a:sx n="83" d="100"/>
          <a:sy n="83" d="100"/>
        </p:scale>
        <p:origin x="-1474" y="-72"/>
      </p:cViewPr>
      <p:guideLst>
        <p:guide orient="horz" pos="2302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0AC45-8F11-BB46-99AC-45EDE03EE83C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F439E-70C9-0644-90A0-0BA5426AF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238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68388" y="744538"/>
            <a:ext cx="465772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2722C54E-6E79-48F7-9228-CA3BA8DA3D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2180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70125"/>
            <a:ext cx="7773988" cy="15668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1788"/>
            <a:ext cx="6402388" cy="18684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34010-DB72-457C-94EC-F63470EAFE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116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204A9E-E635-4ABD-A94B-62BAC59C03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224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0988" y="292100"/>
            <a:ext cx="2057400" cy="6237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21388" cy="6237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DDCF76-2160-4F0F-8F1A-B33EC9BA85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1744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31188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04975"/>
            <a:ext cx="4038600" cy="4824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04975"/>
            <a:ext cx="4040188" cy="4824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632955-5CC7-451C-9C4E-1EB5E6DB7F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064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79793-7F87-4F34-A941-3FA2EB874D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784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695825"/>
            <a:ext cx="7773987" cy="14525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097213"/>
            <a:ext cx="7773987" cy="15986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8D9B4-F4D9-4F69-ACD6-714EAE6989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374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04975"/>
            <a:ext cx="4038600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04975"/>
            <a:ext cx="4040188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DF9C3D-51C1-446E-9145-6B000DBDE6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6305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36713"/>
            <a:ext cx="4040188" cy="681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317750"/>
            <a:ext cx="4040188" cy="4211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6613" y="1636713"/>
            <a:ext cx="4041775" cy="681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6613" y="2317750"/>
            <a:ext cx="4041775" cy="4211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E189D-700B-4C54-A620-AC9BB4E12C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1428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CF96E-C9AD-4A45-94DE-FABC136C56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242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F27724-F521-4958-B661-A959DFE829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485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0513"/>
            <a:ext cx="3008313" cy="1238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90513"/>
            <a:ext cx="5113338" cy="62388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528763"/>
            <a:ext cx="3008313" cy="50006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ECBB3-ED15-4258-99E4-0F7402B8B5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6779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116513"/>
            <a:ext cx="548798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52463"/>
            <a:ext cx="5487987" cy="43862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719763"/>
            <a:ext cx="5487987" cy="8588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9D3185-F2BF-441A-BEC3-C6A69D2152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67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311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019" tIns="47009" rIns="94019" bIns="470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4975"/>
            <a:ext cx="8231188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019" tIns="47009" rIns="94019" bIns="470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56388"/>
            <a:ext cx="2133600" cy="506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19" tIns="47009" rIns="94019" bIns="47009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56388"/>
            <a:ext cx="2897188" cy="506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19" tIns="47009" rIns="94019" bIns="4700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4788" y="6656388"/>
            <a:ext cx="2133600" cy="506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19" tIns="47009" rIns="94019" bIns="4700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2334C77C-E86A-42AD-B77A-05ACB7AC7A7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39800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39800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2pPr>
      <a:lvl3pPr algn="ctr" defTabSz="939800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3pPr>
      <a:lvl4pPr algn="ctr" defTabSz="939800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4pPr>
      <a:lvl5pPr algn="ctr" defTabSz="939800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5pPr>
      <a:lvl6pPr marL="457200" algn="ctr" defTabSz="939800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6pPr>
      <a:lvl7pPr marL="914400" algn="ctr" defTabSz="939800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939800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939800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52425" indent="-352425" algn="l" defTabSz="939800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63588" indent="-293688" algn="l" defTabSz="939800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cs typeface="+mn-cs"/>
        </a:defRPr>
      </a:lvl2pPr>
      <a:lvl3pPr marL="1174750" indent="-234950" algn="l" defTabSz="939800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cs typeface="+mn-cs"/>
        </a:defRPr>
      </a:lvl3pPr>
      <a:lvl4pPr marL="1644650" indent="-234950" algn="l" defTabSz="93980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4pPr>
      <a:lvl5pPr marL="2116138" indent="-236538" algn="l" defTabSz="93980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5pPr>
      <a:lvl6pPr marL="2573338" indent="-236538" algn="l" defTabSz="939800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3030538" indent="-236538" algn="l" defTabSz="939800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487738" indent="-236538" algn="l" defTabSz="939800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3944938" indent="-236538" algn="l" defTabSz="939800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lexey.bershov@petromodeling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6" descr="Blue-and-green-abstract-space-curve_1920x120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98" t="43042" r="6864" b="9917"/>
          <a:stretch/>
        </p:blipFill>
        <p:spPr>
          <a:xfrm>
            <a:off x="-656232" y="2404464"/>
            <a:ext cx="9801821" cy="2012728"/>
          </a:xfrm>
          <a:prstGeom prst="rect">
            <a:avLst/>
          </a:prstGeom>
        </p:spPr>
      </p:pic>
      <p:sp>
        <p:nvSpPr>
          <p:cNvPr id="2052" name="Text Box 13"/>
          <p:cNvSpPr txBox="1">
            <a:spLocks noChangeArrowheads="1"/>
          </p:cNvSpPr>
          <p:nvPr/>
        </p:nvSpPr>
        <p:spPr bwMode="auto">
          <a:xfrm>
            <a:off x="359086" y="3014574"/>
            <a:ext cx="8786502" cy="88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20979" bIns="45151" anchor="b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Нарисованные изыскания или как заплатить </a:t>
            </a:r>
          </a:p>
          <a:p>
            <a:pPr algn="ctr">
              <a:defRPr/>
            </a:pPr>
            <a: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130% за строительство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26714" y="4812478"/>
            <a:ext cx="8666632" cy="101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19" tIns="47009" rIns="94019" bIns="47009"/>
          <a:lstStyle>
            <a:lvl1pPr marL="352425" indent="-352425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ru-RU" altLang="ru-RU" sz="1400" b="1" dirty="0" smtClean="0">
                <a:latin typeface="Calibri" panose="020F0502020204030204" pitchFamily="34" charset="0"/>
              </a:rPr>
              <a:t>Бершов Алексей </a:t>
            </a:r>
            <a:r>
              <a:rPr lang="ru-RU" altLang="ru-RU" sz="1400" b="1" dirty="0" smtClean="0">
                <a:latin typeface="Calibri" panose="020F0502020204030204" pitchFamily="34" charset="0"/>
              </a:rPr>
              <a:t>Викторович</a:t>
            </a:r>
          </a:p>
          <a:p>
            <a:pPr marL="0" indent="0">
              <a:spcBef>
                <a:spcPct val="50000"/>
              </a:spcBef>
            </a:pPr>
            <a:r>
              <a:rPr lang="ru-RU" altLang="ru-RU" sz="1400" b="1" dirty="0" smtClean="0">
                <a:latin typeface="Calibri" panose="020F0502020204030204" pitchFamily="34" charset="0"/>
              </a:rPr>
              <a:t>Генеральный директор ГК </a:t>
            </a:r>
            <a:r>
              <a:rPr lang="ru-RU" altLang="ru-RU" sz="1400" b="1" dirty="0" err="1" smtClean="0">
                <a:latin typeface="Calibri" panose="020F0502020204030204" pitchFamily="34" charset="0"/>
              </a:rPr>
              <a:t>ПетроМоделинг</a:t>
            </a:r>
            <a:endParaRPr lang="ru-RU" altLang="ru-RU" sz="1400" b="1" dirty="0" smtClean="0">
              <a:latin typeface="Calibri" panose="020F0502020204030204" pitchFamily="34" charset="0"/>
            </a:endParaRPr>
          </a:p>
          <a:p>
            <a:pPr marL="0" indent="0">
              <a:spcBef>
                <a:spcPct val="50000"/>
              </a:spcBef>
            </a:pPr>
            <a:r>
              <a:rPr lang="ru-RU" altLang="ru-RU" sz="1400" b="1" dirty="0" smtClean="0">
                <a:latin typeface="Calibri" panose="020F0502020204030204" pitchFamily="34" charset="0"/>
              </a:rPr>
              <a:t> </a:t>
            </a:r>
            <a:r>
              <a:rPr lang="ru-RU" altLang="ru-RU" sz="1400" b="1" dirty="0" smtClean="0">
                <a:latin typeface="Calibri" panose="020F0502020204030204" pitchFamily="34" charset="0"/>
              </a:rPr>
              <a:t>Геологический факультет МГУ им. М. В. </a:t>
            </a:r>
            <a:r>
              <a:rPr lang="ru-RU" altLang="ru-RU" sz="1400" b="1" dirty="0" smtClean="0">
                <a:latin typeface="Calibri" panose="020F0502020204030204" pitchFamily="34" charset="0"/>
              </a:rPr>
              <a:t>Ломоносова</a:t>
            </a:r>
            <a:endParaRPr lang="ru-RU" altLang="ru-RU" sz="1400" b="1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1400" b="1" dirty="0" smtClean="0">
                <a:latin typeface="Calibri" panose="020F0502020204030204" pitchFamily="34" charset="0"/>
              </a:rPr>
              <a:t>+79030040259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ru-RU" sz="1400" b="1" dirty="0" smtClean="0">
                <a:latin typeface="Calibri" panose="020F0502020204030204" pitchFamily="34" charset="0"/>
                <a:hlinkClick r:id="rId3"/>
              </a:rPr>
              <a:t>Alexey.bershov@petromodeling.com</a:t>
            </a:r>
            <a:r>
              <a:rPr lang="en-US" altLang="ru-RU" sz="1400" b="1" dirty="0" smtClean="0">
                <a:latin typeface="Calibri" panose="020F0502020204030204" pitchFamily="34" charset="0"/>
              </a:rPr>
              <a:t> </a:t>
            </a:r>
            <a:endParaRPr lang="ru-RU" altLang="ru-RU" sz="1400" b="1" dirty="0">
              <a:latin typeface="Calibri" panose="020F0502020204030204" pitchFamily="34" charset="0"/>
            </a:endParaRPr>
          </a:p>
          <a:p>
            <a:pPr marL="0" indent="0">
              <a:spcBef>
                <a:spcPct val="50000"/>
              </a:spcBef>
            </a:pPr>
            <a:endParaRPr lang="ru-RU" altLang="ru-RU" sz="1400" b="1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1400" b="1" dirty="0">
              <a:latin typeface="Calibri" panose="020F0502020204030204" pitchFamily="34" charset="0"/>
            </a:endParaRPr>
          </a:p>
        </p:txBody>
      </p:sp>
      <p:pic>
        <p:nvPicPr>
          <p:cNvPr id="15" name="Picture 8" descr="pm_magazine_back_05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6" t="22042" r="48857" b="68416"/>
          <a:stretch/>
        </p:blipFill>
        <p:spPr>
          <a:xfrm>
            <a:off x="5509061" y="5825597"/>
            <a:ext cx="3466368" cy="118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2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13790" y="775190"/>
            <a:ext cx="8229600" cy="611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0" y="0"/>
            <a:ext cx="180975" cy="954088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0" y="1314450"/>
            <a:ext cx="180975" cy="5994400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1" y="1543887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1" y="1854195"/>
            <a:ext cx="180974" cy="3103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1" y="2059403"/>
            <a:ext cx="180974" cy="3103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1" y="2369711"/>
            <a:ext cx="180974" cy="3103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-1" y="2574919"/>
            <a:ext cx="180974" cy="3103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-1" y="2885227"/>
            <a:ext cx="180974" cy="310308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-1" y="3090435"/>
            <a:ext cx="180974" cy="310308"/>
          </a:xfrm>
          <a:prstGeom prst="rect">
            <a:avLst/>
          </a:prstGeom>
          <a:solidFill>
            <a:srgbClr val="90B6C2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-1" y="3400743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pic>
        <p:nvPicPr>
          <p:cNvPr id="69" name="Picture 9" descr="logo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51" y="6793365"/>
            <a:ext cx="20367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2" y="3438293"/>
            <a:ext cx="7308851" cy="4322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/>
            </a:extLst>
          </p:cNvPr>
          <p:cNvSpPr txBox="1"/>
          <p:nvPr/>
        </p:nvSpPr>
        <p:spPr>
          <a:xfrm>
            <a:off x="468311" y="260350"/>
            <a:ext cx="8673413" cy="107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Цена экономии на </a:t>
            </a:r>
            <a:r>
              <a:rPr lang="ru-RU" sz="3200" dirty="0">
                <a:solidFill>
                  <a:srgbClr val="0C54A0"/>
                </a:solidFill>
                <a:latin typeface="+mj-lt"/>
              </a:rPr>
              <a:t>инженерно-геологических </a:t>
            </a:r>
            <a:r>
              <a:rPr lang="ru-RU" sz="3200" dirty="0" smtClean="0">
                <a:solidFill>
                  <a:srgbClr val="0C54A0"/>
                </a:solidFill>
                <a:latin typeface="+mj-lt"/>
              </a:rPr>
              <a:t>изыскания</a:t>
            </a:r>
            <a:endParaRPr lang="ru-RU" sz="3200" dirty="0">
              <a:solidFill>
                <a:srgbClr val="0C54A0"/>
              </a:solidFill>
              <a:latin typeface="+mj-lt"/>
            </a:endParaRPr>
          </a:p>
        </p:txBody>
      </p:sp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468312" y="1220788"/>
            <a:ext cx="8418001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C54A0"/>
                </a:solidFill>
                <a:latin typeface="+mj-lt"/>
              </a:rPr>
              <a:t>Инженерная защита зданий, сооружений и территорий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2288" y="1699041"/>
            <a:ext cx="8274026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dirty="0"/>
              <a:t>Наиболее величественный в плане сумм пример мы бы хотели рассмотреть в конце, переходя к сравнительному сопоставлению сумм строительно-монтажных работ для инженерной защиты и цены ошибки изыскателя при выявлении и описании опасных геологических и инженерно-геологических процессов. Ведь цена такой ошибки – это жизни людей и многомиллиардные убытки, когда опасность просто пропущена или просто пустые многомиллиардные затраты, когда опасности выявлены там, где их просто нет и на пустом месте возникают величественные подпорные стены и </a:t>
            </a:r>
            <a:r>
              <a:rPr lang="ru-RU" sz="2200" dirty="0" err="1"/>
              <a:t>многотысячеанкерные</a:t>
            </a:r>
            <a:r>
              <a:rPr lang="ru-RU" sz="2200" dirty="0"/>
              <a:t> поля, защищающие нас от того чего нет.</a:t>
            </a:r>
          </a:p>
          <a:p>
            <a:pPr>
              <a:defRPr/>
            </a:pPr>
            <a:endParaRPr lang="ru-RU" sz="2200" dirty="0"/>
          </a:p>
          <a:p>
            <a:pPr>
              <a:defRPr/>
            </a:pPr>
            <a:r>
              <a:rPr lang="ru-RU" sz="2200" dirty="0"/>
              <a:t>Классическими примерами являются борьба с карстовыми опасностями в Московском регионе, а в 90% случаев опасности просто нет. И оползневые склоны Сочи и Крыма, где наоборот, зачастую опасности преуменьшаются или оцениваются чудовищно неправильно.</a:t>
            </a:r>
            <a:endParaRPr lang="ru-RU" sz="2200" dirty="0"/>
          </a:p>
          <a:p>
            <a:pPr>
              <a:defRPr/>
            </a:pPr>
            <a:endParaRPr lang="ru-RU" sz="2200" dirty="0"/>
          </a:p>
          <a:p>
            <a:pPr marL="285750" indent="-285750">
              <a:buFontTx/>
              <a:buChar char="-"/>
              <a:defRPr/>
            </a:pPr>
            <a:endParaRPr lang="ru-RU" sz="2200" dirty="0"/>
          </a:p>
          <a:p>
            <a:pPr marL="285750" indent="-285750">
              <a:buFontTx/>
              <a:buChar char="-"/>
              <a:defRPr/>
            </a:pPr>
            <a:endParaRPr lang="ru-RU" sz="2200" dirty="0"/>
          </a:p>
          <a:p>
            <a:pPr marL="285750" indent="-285750">
              <a:buFontTx/>
              <a:buChar char="-"/>
              <a:defRPr/>
            </a:pPr>
            <a:endParaRPr lang="ru-RU" sz="2200" dirty="0"/>
          </a:p>
          <a:p>
            <a:pPr marL="285750" indent="-285750">
              <a:buFontTx/>
              <a:buChar char="-"/>
              <a:defRPr/>
            </a:pPr>
            <a:endParaRPr lang="ru-RU" sz="2200" dirty="0"/>
          </a:p>
          <a:p>
            <a:pPr marL="285750" indent="-285750">
              <a:buFontTx/>
              <a:buChar char="-"/>
              <a:defRPr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43033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13790" y="775190"/>
            <a:ext cx="8229600" cy="611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0" y="0"/>
            <a:ext cx="180975" cy="954088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0" y="1314450"/>
            <a:ext cx="180975" cy="5994400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1" y="1543887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1" y="1854195"/>
            <a:ext cx="180974" cy="3103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1" y="2059403"/>
            <a:ext cx="180974" cy="3103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1" y="2369711"/>
            <a:ext cx="180974" cy="3103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-1" y="2574919"/>
            <a:ext cx="180974" cy="3103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-1" y="2885227"/>
            <a:ext cx="180974" cy="310308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-1" y="3090435"/>
            <a:ext cx="180974" cy="310308"/>
          </a:xfrm>
          <a:prstGeom prst="rect">
            <a:avLst/>
          </a:prstGeom>
          <a:solidFill>
            <a:srgbClr val="90B6C2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-1" y="3400743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pic>
        <p:nvPicPr>
          <p:cNvPr id="69" name="Picture 9" descr="logo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51" y="6793365"/>
            <a:ext cx="20367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2" y="3438293"/>
            <a:ext cx="7308851" cy="43226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/>
            </a:extLst>
          </p:cNvPr>
          <p:cNvSpPr txBox="1"/>
          <p:nvPr/>
        </p:nvSpPr>
        <p:spPr>
          <a:xfrm>
            <a:off x="591166" y="125474"/>
            <a:ext cx="842503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Какова же стоимость </a:t>
            </a:r>
            <a:r>
              <a:rPr lang="ru-RU" sz="3200" dirty="0">
                <a:solidFill>
                  <a:srgbClr val="0C54A0"/>
                </a:solidFill>
                <a:latin typeface="+mj-lt"/>
              </a:rPr>
              <a:t>1 МПа заниженного модуля деформации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ru-RU" sz="3200" dirty="0">
                <a:latin typeface="+mj-lt"/>
              </a:rPr>
              <a:t>1 градуса угла внутреннего трения, </a:t>
            </a:r>
            <a:r>
              <a:rPr lang="ru-RU" sz="3200" dirty="0">
                <a:solidFill>
                  <a:srgbClr val="0C54A0"/>
                </a:solidFill>
                <a:latin typeface="+mj-lt"/>
              </a:rPr>
              <a:t>0,1 балла сейсмичности или </a:t>
            </a:r>
            <a:r>
              <a:rPr lang="ru-RU" sz="3200" dirty="0">
                <a:latin typeface="+mj-lt"/>
              </a:rPr>
              <a:t>1 лишнего метра уровня подземных  или поверхностных вод?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6668" y="2680019"/>
            <a:ext cx="827402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  <a:defRPr/>
            </a:pPr>
            <a:r>
              <a:rPr lang="ru-RU" sz="2400" dirty="0" smtClean="0"/>
              <a:t>Необходимо </a:t>
            </a:r>
            <a:r>
              <a:rPr lang="ru-RU" sz="2400" dirty="0"/>
              <a:t>констатировать, что сложность ситуации с изысканиями и, особенно, четкую обратную взаимосвязь между суммами, вкладываемыми на этапе изысканий и суммами, вкладываемыми на этапе строительства, понимают не многие заказчики</a:t>
            </a:r>
            <a:r>
              <a:rPr lang="ru-RU" sz="2400" dirty="0" smtClean="0"/>
              <a:t>.</a:t>
            </a:r>
          </a:p>
          <a:p>
            <a:pPr marL="457200" indent="-457200">
              <a:buAutoNum type="arabicPeriod"/>
              <a:defRPr/>
            </a:pPr>
            <a:r>
              <a:rPr lang="ru-RU" sz="2400" dirty="0" smtClean="0"/>
              <a:t>Совсем </a:t>
            </a:r>
            <a:r>
              <a:rPr lang="ru-RU" sz="2400" dirty="0"/>
              <a:t>сложная ситуация складывается с государственным заказом и работой государственных служащих разных </a:t>
            </a:r>
            <a:r>
              <a:rPr lang="ru-RU" sz="2400" dirty="0" smtClean="0"/>
              <a:t>уровней. Вместо </a:t>
            </a:r>
            <a:r>
              <a:rPr lang="ru-RU" sz="2400" dirty="0"/>
              <a:t>экономически целесообразных решений принимаются проектные решения с максимальными запасами, компенсирующими плохие и практически бесплатные изыскания</a:t>
            </a:r>
            <a:r>
              <a:rPr lang="ru-RU" sz="2400" dirty="0" smtClean="0"/>
              <a:t>. На фоне выделяемых 28 триллионов на инфраструктурные проекты данная ситуация выглядит уже не ошибочно, а преступно!</a:t>
            </a:r>
            <a:endParaRPr lang="ru-RU" sz="2200" dirty="0"/>
          </a:p>
          <a:p>
            <a:pPr>
              <a:defRPr/>
            </a:pPr>
            <a:endParaRPr lang="ru-RU" sz="2200" dirty="0"/>
          </a:p>
          <a:p>
            <a:pPr marL="285750" indent="-285750">
              <a:buFontTx/>
              <a:buChar char="-"/>
              <a:defRPr/>
            </a:pPr>
            <a:endParaRPr lang="ru-RU" sz="2200" dirty="0"/>
          </a:p>
          <a:p>
            <a:pPr marL="285750" indent="-285750">
              <a:buFontTx/>
              <a:buChar char="-"/>
              <a:defRPr/>
            </a:pPr>
            <a:endParaRPr lang="ru-RU" sz="2200" dirty="0"/>
          </a:p>
          <a:p>
            <a:pPr marL="285750" indent="-285750">
              <a:buFontTx/>
              <a:buChar char="-"/>
              <a:defRPr/>
            </a:pPr>
            <a:endParaRPr lang="ru-RU" sz="2200" dirty="0"/>
          </a:p>
          <a:p>
            <a:pPr marL="285750" indent="-285750">
              <a:buFontTx/>
              <a:buChar char="-"/>
              <a:defRPr/>
            </a:pPr>
            <a:endParaRPr lang="ru-RU" sz="2200" dirty="0"/>
          </a:p>
          <a:p>
            <a:pPr marL="285750" indent="-285750">
              <a:buFontTx/>
              <a:buChar char="-"/>
              <a:defRPr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24387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13790" y="775190"/>
            <a:ext cx="8229600" cy="611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0" y="0"/>
            <a:ext cx="180975" cy="954088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0" y="1314450"/>
            <a:ext cx="180975" cy="5994400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1" y="1543887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1" y="1854195"/>
            <a:ext cx="180974" cy="3103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1" y="2059403"/>
            <a:ext cx="180974" cy="3103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1" y="2369711"/>
            <a:ext cx="180974" cy="3103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-1" y="2574919"/>
            <a:ext cx="180974" cy="3103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-1" y="2885227"/>
            <a:ext cx="180974" cy="310308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-1" y="3090435"/>
            <a:ext cx="180974" cy="310308"/>
          </a:xfrm>
          <a:prstGeom prst="rect">
            <a:avLst/>
          </a:prstGeom>
          <a:solidFill>
            <a:srgbClr val="90B6C2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-1" y="3400743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pic>
        <p:nvPicPr>
          <p:cNvPr id="69" name="Picture 9" descr="logo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51" y="6793365"/>
            <a:ext cx="20367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2" y="3438293"/>
            <a:ext cx="7308851" cy="43226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/>
            </a:extLst>
          </p:cNvPr>
          <p:cNvSpPr txBox="1"/>
          <p:nvPr/>
        </p:nvSpPr>
        <p:spPr>
          <a:xfrm>
            <a:off x="591166" y="125474"/>
            <a:ext cx="842503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Какова же стоимость </a:t>
            </a:r>
            <a:r>
              <a:rPr lang="ru-RU" sz="3200" dirty="0">
                <a:solidFill>
                  <a:srgbClr val="0C54A0"/>
                </a:solidFill>
                <a:latin typeface="+mj-lt"/>
              </a:rPr>
              <a:t>1 МПа заниженного модуля деформации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ru-RU" sz="3200" dirty="0">
                <a:latin typeface="+mj-lt"/>
              </a:rPr>
              <a:t>1 градуса угла внутреннего трения, </a:t>
            </a:r>
            <a:r>
              <a:rPr lang="ru-RU" sz="3200" dirty="0">
                <a:solidFill>
                  <a:srgbClr val="0C54A0"/>
                </a:solidFill>
                <a:latin typeface="+mj-lt"/>
              </a:rPr>
              <a:t>0,1 балла сейсмичности или </a:t>
            </a:r>
            <a:r>
              <a:rPr lang="ru-RU" sz="3200" dirty="0">
                <a:latin typeface="+mj-lt"/>
              </a:rPr>
              <a:t>1 лишнего метра уровня подземных  или поверхностных вод?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6668" y="2680019"/>
            <a:ext cx="8274026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3"/>
              <a:defRPr/>
            </a:pPr>
            <a:r>
              <a:rPr lang="ru-RU" sz="2400" dirty="0"/>
              <a:t>В сложившихся условиях хочется призвать действительно профессиональное изыскательское сообщество, занимающееся реальными изысканиями, начать как можно громче и активней общаться с заказчиками и властью на всех уровнях, и возможно, приведенные примеры помогут убедить их о необходимости затрат на самых ранних этапах строительного цикла</a:t>
            </a:r>
            <a:r>
              <a:rPr lang="ru-RU" sz="2400" dirty="0" smtClean="0"/>
              <a:t>.</a:t>
            </a:r>
          </a:p>
          <a:p>
            <a:pPr marL="457200" indent="-457200">
              <a:buAutoNum type="arabicPeriod" startAt="3"/>
              <a:defRPr/>
            </a:pPr>
            <a:r>
              <a:rPr lang="ru-RU" sz="2400" dirty="0" smtClean="0"/>
              <a:t>Пора </a:t>
            </a:r>
            <a:r>
              <a:rPr lang="ru-RU" sz="2400" dirty="0"/>
              <a:t>честно признаться самим себе, что терпеть бесполезно, что лучше не станет, что «карандашные» изыскания выбивают профессионалов с рынка все больше и больше.</a:t>
            </a:r>
            <a:r>
              <a:rPr lang="ru-RU" sz="2400" dirty="0" smtClean="0"/>
              <a:t> </a:t>
            </a:r>
          </a:p>
          <a:p>
            <a:pPr>
              <a:defRPr/>
            </a:pPr>
            <a:endParaRPr lang="ru-RU" sz="2200" dirty="0"/>
          </a:p>
          <a:p>
            <a:pPr marL="285750" indent="-285750">
              <a:buFontTx/>
              <a:buChar char="-"/>
              <a:defRPr/>
            </a:pPr>
            <a:endParaRPr lang="ru-RU" sz="2200" dirty="0"/>
          </a:p>
          <a:p>
            <a:pPr marL="285750" indent="-285750">
              <a:buFontTx/>
              <a:buChar char="-"/>
              <a:defRPr/>
            </a:pPr>
            <a:endParaRPr lang="ru-RU" sz="2200" dirty="0"/>
          </a:p>
          <a:p>
            <a:pPr marL="285750" indent="-285750">
              <a:buFontTx/>
              <a:buChar char="-"/>
              <a:defRPr/>
            </a:pPr>
            <a:endParaRPr lang="ru-RU" sz="2200" dirty="0"/>
          </a:p>
          <a:p>
            <a:pPr marL="285750" indent="-285750">
              <a:buFontTx/>
              <a:buChar char="-"/>
              <a:defRPr/>
            </a:pPr>
            <a:endParaRPr lang="ru-RU" sz="2200" dirty="0"/>
          </a:p>
          <a:p>
            <a:pPr marL="285750" indent="-285750">
              <a:buFontTx/>
              <a:buChar char="-"/>
              <a:defRPr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44603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13790" y="775190"/>
            <a:ext cx="8229600" cy="611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0" y="0"/>
            <a:ext cx="180975" cy="954088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0" y="1314450"/>
            <a:ext cx="180975" cy="5994400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1" y="1543887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1" y="1854195"/>
            <a:ext cx="180974" cy="3103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1" y="2059403"/>
            <a:ext cx="180974" cy="3103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1" y="2369711"/>
            <a:ext cx="180974" cy="3103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-1" y="2574919"/>
            <a:ext cx="180974" cy="3103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-1" y="2885227"/>
            <a:ext cx="180974" cy="310308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-1" y="3090435"/>
            <a:ext cx="180974" cy="310308"/>
          </a:xfrm>
          <a:prstGeom prst="rect">
            <a:avLst/>
          </a:prstGeom>
          <a:solidFill>
            <a:srgbClr val="90B6C2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-1" y="3400743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pic>
        <p:nvPicPr>
          <p:cNvPr id="69" name="Picture 9" descr="logo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51" y="6793365"/>
            <a:ext cx="20367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2" y="3438293"/>
            <a:ext cx="7308851" cy="43226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/>
            </a:extLst>
          </p:cNvPr>
          <p:cNvSpPr txBox="1"/>
          <p:nvPr/>
        </p:nvSpPr>
        <p:spPr>
          <a:xfrm>
            <a:off x="591166" y="125474"/>
            <a:ext cx="842503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Какова же стоимость </a:t>
            </a:r>
            <a:r>
              <a:rPr lang="ru-RU" sz="3200" dirty="0">
                <a:solidFill>
                  <a:srgbClr val="0C54A0"/>
                </a:solidFill>
                <a:latin typeface="+mj-lt"/>
              </a:rPr>
              <a:t>1 МПа заниженного модуля деформации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</a:t>
            </a:r>
            <a:r>
              <a:rPr lang="ru-RU" sz="3200" dirty="0">
                <a:latin typeface="+mj-lt"/>
              </a:rPr>
              <a:t>1 градуса угла внутреннего трения, </a:t>
            </a:r>
            <a:r>
              <a:rPr lang="ru-RU" sz="3200" dirty="0">
                <a:solidFill>
                  <a:srgbClr val="0C54A0"/>
                </a:solidFill>
                <a:latin typeface="+mj-lt"/>
              </a:rPr>
              <a:t>0,1 балла сейсмичности или </a:t>
            </a:r>
            <a:r>
              <a:rPr lang="ru-RU" sz="3200" dirty="0">
                <a:latin typeface="+mj-lt"/>
              </a:rPr>
              <a:t>1 лишнего метра уровня подземных  или поверхностных вод?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6668" y="2680019"/>
            <a:ext cx="8274026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/>
              <a:t>Только честный диалог между нами, </a:t>
            </a:r>
            <a:endParaRPr lang="ru-RU" sz="3200" dirty="0" smtClean="0"/>
          </a:p>
          <a:p>
            <a:pPr algn="ctr">
              <a:defRPr/>
            </a:pPr>
            <a:r>
              <a:rPr lang="ru-RU" sz="3200" dirty="0" smtClean="0"/>
              <a:t>Только </a:t>
            </a:r>
            <a:r>
              <a:rPr lang="ru-RU" sz="3200" dirty="0"/>
              <a:t>активная позиция профессиональных изыскателей, </a:t>
            </a:r>
            <a:endParaRPr lang="ru-RU" sz="3200" dirty="0" smtClean="0"/>
          </a:p>
          <a:p>
            <a:pPr algn="ctr">
              <a:defRPr/>
            </a:pPr>
            <a:r>
              <a:rPr lang="ru-RU" sz="3200" dirty="0" smtClean="0"/>
              <a:t>Только </a:t>
            </a:r>
            <a:r>
              <a:rPr lang="ru-RU" sz="3200" dirty="0"/>
              <a:t>персональная личная ответственность за выдаваемые </a:t>
            </a:r>
            <a:r>
              <a:rPr lang="ru-RU" sz="3200" dirty="0" smtClean="0"/>
              <a:t>материалы</a:t>
            </a:r>
          </a:p>
          <a:p>
            <a:pPr algn="ctr">
              <a:defRPr/>
            </a:pPr>
            <a:endParaRPr lang="ru-RU" sz="3200" dirty="0" smtClean="0"/>
          </a:p>
          <a:p>
            <a:pPr algn="ctr">
              <a:defRPr/>
            </a:pPr>
            <a:r>
              <a:rPr lang="ru-RU" sz="3200" dirty="0" smtClean="0"/>
              <a:t> </a:t>
            </a:r>
            <a:r>
              <a:rPr lang="ru-RU" sz="3200" dirty="0"/>
              <a:t>позволят развернуть сложившуюся ситуацию от исчезновения профессионалов к росту и развитию </a:t>
            </a:r>
            <a:r>
              <a:rPr lang="ru-RU" sz="3200" dirty="0" smtClean="0"/>
              <a:t>отрасли</a:t>
            </a:r>
            <a:r>
              <a:rPr lang="ru-RU" sz="3200" dirty="0"/>
              <a:t>.</a:t>
            </a:r>
          </a:p>
          <a:p>
            <a:pPr marL="285750" indent="-285750">
              <a:buFontTx/>
              <a:buChar char="-"/>
              <a:defRPr/>
            </a:pPr>
            <a:endParaRPr lang="ru-RU" sz="2200" dirty="0"/>
          </a:p>
          <a:p>
            <a:pPr marL="285750" indent="-285750">
              <a:buFontTx/>
              <a:buChar char="-"/>
              <a:defRPr/>
            </a:pPr>
            <a:endParaRPr lang="ru-RU" sz="2200" dirty="0"/>
          </a:p>
          <a:p>
            <a:pPr marL="285750" indent="-285750">
              <a:buFontTx/>
              <a:buChar char="-"/>
              <a:defRPr/>
            </a:pPr>
            <a:endParaRPr lang="ru-RU" sz="2200" dirty="0"/>
          </a:p>
          <a:p>
            <a:pPr marL="285750" indent="-285750">
              <a:buFontTx/>
              <a:buChar char="-"/>
              <a:defRPr/>
            </a:pPr>
            <a:endParaRPr lang="ru-RU" sz="2200" dirty="0"/>
          </a:p>
          <a:p>
            <a:pPr marL="285750" indent="-285750">
              <a:buFontTx/>
              <a:buChar char="-"/>
              <a:defRPr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0026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2952750" y="0"/>
            <a:ext cx="6192838" cy="7308850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3563938" y="1206500"/>
            <a:ext cx="51847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40000" bIns="46800" anchor="b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altLang="ru-RU" sz="4400" dirty="0">
                <a:solidFill>
                  <a:schemeClr val="bg1"/>
                </a:solidFill>
                <a:latin typeface="Arial" panose="020B0604020202020204" pitchFamily="34" charset="0"/>
              </a:rPr>
              <a:t>Спасибо                      за </a:t>
            </a:r>
            <a:r>
              <a:rPr lang="ru-RU" altLang="ru-RU" sz="4400" dirty="0" smtClean="0">
                <a:solidFill>
                  <a:schemeClr val="bg1"/>
                </a:solidFill>
                <a:latin typeface="Arial" panose="020B0604020202020204" pitchFamily="34" charset="0"/>
              </a:rPr>
              <a:t>внимание</a:t>
            </a:r>
            <a:r>
              <a:rPr lang="en-US" altLang="ru-RU" sz="4400" dirty="0" smtClean="0">
                <a:solidFill>
                  <a:schemeClr val="bg1"/>
                </a:solidFill>
                <a:latin typeface="Arial" panose="020B0604020202020204" pitchFamily="34" charset="0"/>
              </a:rPr>
              <a:t>!</a:t>
            </a:r>
            <a:endParaRPr lang="en-US" altLang="ru-RU" sz="4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 descr="Blue-and-green-abstract-space-curve_1920x12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85"/>
          <a:stretch/>
        </p:blipFill>
        <p:spPr>
          <a:xfrm rot="5400000" flipH="1">
            <a:off x="-2180889" y="2173263"/>
            <a:ext cx="7316472" cy="2954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13790" y="775190"/>
            <a:ext cx="8229600" cy="611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0" y="0"/>
            <a:ext cx="180975" cy="954088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0" y="1314450"/>
            <a:ext cx="180975" cy="5994400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1" y="1543887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1" y="1854195"/>
            <a:ext cx="180974" cy="3103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1" y="2059403"/>
            <a:ext cx="180974" cy="3103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1" y="2369711"/>
            <a:ext cx="180974" cy="3103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-1" y="2574919"/>
            <a:ext cx="180974" cy="3103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-1" y="2885227"/>
            <a:ext cx="180974" cy="310308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-1" y="3090435"/>
            <a:ext cx="180974" cy="310308"/>
          </a:xfrm>
          <a:prstGeom prst="rect">
            <a:avLst/>
          </a:prstGeom>
          <a:solidFill>
            <a:srgbClr val="90B6C2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-1" y="3400743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pic>
        <p:nvPicPr>
          <p:cNvPr id="69" name="Picture 9" descr="logo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51" y="6793365"/>
            <a:ext cx="20367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2" y="3438293"/>
            <a:ext cx="7308851" cy="4322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/>
            </a:extLst>
          </p:cNvPr>
          <p:cNvSpPr txBox="1"/>
          <p:nvPr/>
        </p:nvSpPr>
        <p:spPr>
          <a:xfrm>
            <a:off x="468313" y="260350"/>
            <a:ext cx="8275077" cy="585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Общие проблемы </a:t>
            </a:r>
            <a:r>
              <a:rPr lang="ru-RU" sz="3200" dirty="0">
                <a:solidFill>
                  <a:srgbClr val="0C54A0"/>
                </a:solidFill>
                <a:latin typeface="+mj-lt"/>
              </a:rPr>
              <a:t>инженерных изысканий</a:t>
            </a: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846138" y="1557338"/>
            <a:ext cx="748189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800" dirty="0"/>
              <a:t>Огромная разносторонность решаемых изыскателями задач и, как следствие, проблемы с формированием Технических заданий у Заказчика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800" dirty="0"/>
              <a:t>Существенное занижение стоимости изысканий на рынке, в результате недобросовестной конкуренции, отсутствия современного ценообразования, использования в торгах критерия «цена» как образующего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800" dirty="0"/>
              <a:t>Отсутствие контроля и реальной проверки качества в процессе проведения изысканий, отсутствие </a:t>
            </a:r>
            <a:r>
              <a:rPr lang="ru-RU" altLang="ru-RU" sz="1800" dirty="0" err="1" smtClean="0"/>
              <a:t>развитового</a:t>
            </a:r>
            <a:r>
              <a:rPr lang="ru-RU" altLang="ru-RU" sz="1800" dirty="0" smtClean="0"/>
              <a:t> института </a:t>
            </a:r>
            <a:r>
              <a:rPr lang="ru-RU" altLang="ru-RU" sz="1800" dirty="0"/>
              <a:t>«</a:t>
            </a:r>
            <a:r>
              <a:rPr lang="ru-RU" altLang="ru-RU" sz="1800" dirty="0" err="1"/>
              <a:t>супервайзинга</a:t>
            </a:r>
            <a:r>
              <a:rPr lang="ru-RU" altLang="ru-RU" sz="1800" dirty="0"/>
              <a:t>»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800" dirty="0"/>
              <a:t>Ошибочно сформированное мнение о том, что изыскания нужны только для прохождения экспертизы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800" dirty="0"/>
              <a:t>Подмена понятия «качество изысканий» понятием «положительное заключение экспертизы»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800" dirty="0"/>
              <a:t>Нарушение цепочки взаимодействия: изыскатель-проектировщик-строитель</a:t>
            </a:r>
          </a:p>
        </p:txBody>
      </p:sp>
    </p:spTree>
    <p:extLst>
      <p:ext uri="{BB962C8B-B14F-4D97-AF65-F5344CB8AC3E}">
        <p14:creationId xmlns:p14="http://schemas.microsoft.com/office/powerpoint/2010/main" val="304575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13790" y="775190"/>
            <a:ext cx="8229600" cy="611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0" y="0"/>
            <a:ext cx="180975" cy="954088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0" y="1314450"/>
            <a:ext cx="180975" cy="5994400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1" y="1543887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1" y="1854195"/>
            <a:ext cx="180974" cy="3103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1" y="2059403"/>
            <a:ext cx="180974" cy="3103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1" y="2369711"/>
            <a:ext cx="180974" cy="3103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-1" y="2574919"/>
            <a:ext cx="180974" cy="3103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-1" y="2885227"/>
            <a:ext cx="180974" cy="310308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-1" y="3090435"/>
            <a:ext cx="180974" cy="310308"/>
          </a:xfrm>
          <a:prstGeom prst="rect">
            <a:avLst/>
          </a:prstGeom>
          <a:solidFill>
            <a:srgbClr val="90B6C2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-1" y="3400743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pic>
        <p:nvPicPr>
          <p:cNvPr id="69" name="Picture 9" descr="logo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51" y="6793365"/>
            <a:ext cx="20367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2" y="3438293"/>
            <a:ext cx="7308851" cy="43226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/>
            </a:extLst>
          </p:cNvPr>
          <p:cNvSpPr txBox="1"/>
          <p:nvPr/>
        </p:nvSpPr>
        <p:spPr>
          <a:xfrm>
            <a:off x="468313" y="31750"/>
            <a:ext cx="8418001" cy="1570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Сложные «мелочи» </a:t>
            </a:r>
            <a:r>
              <a:rPr lang="ru-RU" sz="3200" dirty="0">
                <a:solidFill>
                  <a:srgbClr val="0C54A0"/>
                </a:solidFill>
                <a:latin typeface="+mj-lt"/>
              </a:rPr>
              <a:t>инженерно-геологических изысканий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формирующие результат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3790" y="1601788"/>
            <a:ext cx="8372524" cy="6478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ru-RU" sz="2000" u="sng" dirty="0"/>
              <a:t>Существуют действительно сложные, дорогостоящие и времяемкие технологические задачи, решаемые в процессе изысканий, которые фундаментально влияют на проектные решения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высокотехнологичные полевые и лабораторные испытания для получения физико-механических характеристик (3-осные испытания и </a:t>
            </a:r>
            <a:r>
              <a:rPr lang="en-US" sz="2000" dirty="0" err="1"/>
              <a:t>sCPTu</a:t>
            </a:r>
            <a:r>
              <a:rPr lang="en-US" sz="2000" dirty="0"/>
              <a:t>)</a:t>
            </a:r>
            <a:endParaRPr lang="ru-RU" sz="2000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2000" dirty="0" err="1"/>
              <a:t>ресурсозатратные</a:t>
            </a:r>
            <a:r>
              <a:rPr lang="ru-RU" sz="2000" dirty="0"/>
              <a:t> способы (</a:t>
            </a:r>
            <a:r>
              <a:rPr lang="ru-RU" sz="2000" dirty="0" err="1"/>
              <a:t>трехколонковые</a:t>
            </a:r>
            <a:r>
              <a:rPr lang="ru-RU" sz="2000" dirty="0"/>
              <a:t> </a:t>
            </a:r>
            <a:r>
              <a:rPr lang="ru-RU" sz="2000" dirty="0" err="1"/>
              <a:t>обуривающие</a:t>
            </a:r>
            <a:r>
              <a:rPr lang="ru-RU" sz="2000" dirty="0"/>
              <a:t> грунтоносы) получения НЕНАРУШЕННЫХ образцов дисперсных грунтов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создание пьезометрических </a:t>
            </a:r>
            <a:r>
              <a:rPr lang="ru-RU" sz="2000" dirty="0"/>
              <a:t>скважин (</a:t>
            </a:r>
            <a:r>
              <a:rPr lang="ru-RU" sz="2000" dirty="0"/>
              <a:t>и других специальных скважин) и </a:t>
            </a:r>
            <a:r>
              <a:rPr lang="ru-RU" sz="2000" dirty="0"/>
              <a:t>проведение </a:t>
            </a:r>
            <a:r>
              <a:rPr lang="ru-RU" sz="2000" dirty="0"/>
              <a:t>опытно-фильтрационных работ для </a:t>
            </a:r>
            <a:r>
              <a:rPr lang="ru-RU" sz="2000" dirty="0"/>
              <a:t>оценки </a:t>
            </a:r>
            <a:r>
              <a:rPr lang="ru-RU" sz="2000" dirty="0" err="1"/>
              <a:t>уровенной</a:t>
            </a:r>
            <a:r>
              <a:rPr lang="ru-RU" sz="2000" dirty="0"/>
              <a:t> системы подземных вод и фильтрационных параметров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и многое другое</a:t>
            </a:r>
          </a:p>
          <a:p>
            <a:pPr lvl="1">
              <a:defRPr/>
            </a:pPr>
            <a:endParaRPr lang="ru-RU" sz="2000" dirty="0"/>
          </a:p>
          <a:p>
            <a:pPr marL="285750" indent="-285750">
              <a:buFontTx/>
              <a:buChar char="-"/>
              <a:defRPr/>
            </a:pPr>
            <a:r>
              <a:rPr lang="ru-RU" sz="2000" u="sng" dirty="0"/>
              <a:t>Исключение изыскателя из процесса проектирования и строительства, лишает Заказчика основы и возможности для оптимизации </a:t>
            </a:r>
            <a:r>
              <a:rPr lang="ru-RU" sz="2000" u="sng" dirty="0"/>
              <a:t>проектных решений</a:t>
            </a:r>
            <a:endParaRPr lang="ru-RU" sz="2000" u="sng" dirty="0"/>
          </a:p>
          <a:p>
            <a:pPr>
              <a:defRPr/>
            </a:pPr>
            <a:endParaRPr lang="ru-RU" sz="2000" dirty="0"/>
          </a:p>
          <a:p>
            <a:pPr marL="285750" indent="-285750">
              <a:buFontTx/>
              <a:buChar char="-"/>
              <a:defRPr/>
            </a:pPr>
            <a:r>
              <a:rPr lang="ru-RU" sz="2000" b="1" dirty="0"/>
              <a:t>Экономия Заказчиком на инженерных изысканиях в большинстве случаев выражается в существенном (по сравнению с экономией) удорожанием строительно-монтажных работ</a:t>
            </a:r>
          </a:p>
          <a:p>
            <a:pPr marL="285750" indent="-285750">
              <a:buFontTx/>
              <a:buChar char="-"/>
              <a:defRPr/>
            </a:pPr>
            <a:endParaRPr lang="ru-RU" dirty="0"/>
          </a:p>
          <a:p>
            <a:pPr marL="285750" indent="-285750">
              <a:buFontTx/>
              <a:buChar char="-"/>
              <a:defRPr/>
            </a:pPr>
            <a:endParaRPr lang="ru-RU" dirty="0"/>
          </a:p>
          <a:p>
            <a:pPr marL="285750" indent="-285750">
              <a:buFontTx/>
              <a:buChar char="-"/>
              <a:defRPr/>
            </a:pPr>
            <a:endParaRPr lang="ru-RU" dirty="0"/>
          </a:p>
          <a:p>
            <a:pPr marL="285750" indent="-285750">
              <a:buFontTx/>
              <a:buChar char="-"/>
              <a:defRPr/>
            </a:pPr>
            <a:endParaRPr lang="ru-RU" dirty="0"/>
          </a:p>
          <a:p>
            <a:pPr marL="285750" indent="-285750">
              <a:buFontTx/>
              <a:buChar char="-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0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13790" y="775190"/>
            <a:ext cx="8229600" cy="611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0" y="0"/>
            <a:ext cx="180975" cy="954088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0" y="1314450"/>
            <a:ext cx="180975" cy="5994400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1" y="1543887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1" y="1854195"/>
            <a:ext cx="180974" cy="3103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1" y="2059403"/>
            <a:ext cx="180974" cy="3103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1" y="2369711"/>
            <a:ext cx="180974" cy="3103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-1" y="2574919"/>
            <a:ext cx="180974" cy="3103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-1" y="2885227"/>
            <a:ext cx="180974" cy="310308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-1" y="3090435"/>
            <a:ext cx="180974" cy="310308"/>
          </a:xfrm>
          <a:prstGeom prst="rect">
            <a:avLst/>
          </a:prstGeom>
          <a:solidFill>
            <a:srgbClr val="90B6C2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-1" y="3400743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pic>
        <p:nvPicPr>
          <p:cNvPr id="69" name="Picture 9" descr="logo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51" y="6793365"/>
            <a:ext cx="20367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2" y="3438293"/>
            <a:ext cx="7308851" cy="4322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/>
            </a:extLst>
          </p:cNvPr>
          <p:cNvSpPr txBox="1"/>
          <p:nvPr/>
        </p:nvSpPr>
        <p:spPr>
          <a:xfrm>
            <a:off x="468311" y="260350"/>
            <a:ext cx="8673413" cy="107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Цена экономии на </a:t>
            </a:r>
            <a:r>
              <a:rPr lang="ru-RU" sz="3200" dirty="0">
                <a:solidFill>
                  <a:srgbClr val="0C54A0"/>
                </a:solidFill>
                <a:latin typeface="+mj-lt"/>
              </a:rPr>
              <a:t>инженерно-геологических изысканиях</a:t>
            </a:r>
          </a:p>
        </p:txBody>
      </p:sp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468312" y="1220788"/>
            <a:ext cx="806498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C54A0"/>
                </a:solidFill>
                <a:latin typeface="+mj-lt"/>
              </a:rPr>
              <a:t>Транспортное строительство – уникальный мост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6137" y="1581150"/>
            <a:ext cx="8040177" cy="754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dirty="0"/>
              <a:t>Речь идет об уникальном железнодорожном мосту с объемом финансирования на его реконструкцию в размере 3,5 млрд рублей</a:t>
            </a:r>
          </a:p>
          <a:p>
            <a:pPr>
              <a:defRPr/>
            </a:pPr>
            <a:endParaRPr lang="ru-RU" sz="2200" dirty="0"/>
          </a:p>
          <a:p>
            <a:pPr>
              <a:defRPr/>
            </a:pPr>
            <a:r>
              <a:rPr lang="ru-RU" sz="2200" dirty="0"/>
              <a:t>Объект расположен на </a:t>
            </a:r>
            <a:r>
              <a:rPr lang="ru-RU" sz="2200" dirty="0" err="1"/>
              <a:t>карстовоопасной</a:t>
            </a:r>
            <a:r>
              <a:rPr lang="ru-RU" sz="2200" dirty="0"/>
              <a:t> территории и </a:t>
            </a:r>
            <a:r>
              <a:rPr lang="ru-RU" sz="2200" dirty="0" err="1"/>
              <a:t>предпроект</a:t>
            </a:r>
            <a:r>
              <a:rPr lang="ru-RU" sz="2200" dirty="0"/>
              <a:t> предполагал, кроме всего прочего и усиление всех мостовых опор.</a:t>
            </a:r>
          </a:p>
          <a:p>
            <a:pPr>
              <a:defRPr/>
            </a:pPr>
            <a:endParaRPr lang="ru-RU" sz="2200" dirty="0"/>
          </a:p>
          <a:p>
            <a:pPr>
              <a:defRPr/>
            </a:pPr>
            <a:r>
              <a:rPr lang="ru-RU" sz="2200" dirty="0"/>
              <a:t>«Рыночно» сформированная цена на инженерно-геологические изыскания составила 10 млн. рублей, что составило 0,29% от стоимости СМР и по нынешним временам является достаточно значительным процентом. Напомним, что грустная реальность для конкретных исполнителей составляет 0,05-0,1%.</a:t>
            </a:r>
          </a:p>
          <a:p>
            <a:pPr>
              <a:defRPr/>
            </a:pPr>
            <a:r>
              <a:rPr lang="ru-RU" sz="2200" dirty="0"/>
              <a:t>Однако степень опасности карстовых процессов заставила пойти Заказчика работ на увеличение объемов и стоимости до 30 млн. рублей, что составило 0,85% от стоимости СМР.</a:t>
            </a:r>
          </a:p>
          <a:p>
            <a:pPr>
              <a:defRPr/>
            </a:pPr>
            <a:r>
              <a:rPr lang="ru-RU" sz="2200" dirty="0"/>
              <a:t>Результатом углубленных ИГИ явился отказ от усиления 5 из 6 промежуточных опор, что привело к экономии 200 млн. рублей</a:t>
            </a:r>
          </a:p>
          <a:p>
            <a:pPr>
              <a:defRPr/>
            </a:pPr>
            <a:endParaRPr lang="ru-RU" sz="2200" dirty="0"/>
          </a:p>
          <a:p>
            <a:pPr>
              <a:defRPr/>
            </a:pPr>
            <a:endParaRPr lang="ru-RU" sz="2200" dirty="0"/>
          </a:p>
          <a:p>
            <a:pPr marL="285750" indent="-285750">
              <a:buFontTx/>
              <a:buChar char="-"/>
              <a:defRPr/>
            </a:pPr>
            <a:endParaRPr lang="ru-RU" sz="2200" dirty="0"/>
          </a:p>
          <a:p>
            <a:pPr marL="285750" indent="-285750">
              <a:buFontTx/>
              <a:buChar char="-"/>
              <a:defRPr/>
            </a:pPr>
            <a:endParaRPr lang="ru-RU" sz="2200" dirty="0"/>
          </a:p>
          <a:p>
            <a:pPr marL="285750" indent="-285750">
              <a:buFontTx/>
              <a:buChar char="-"/>
              <a:defRPr/>
            </a:pPr>
            <a:endParaRPr lang="ru-RU" sz="2200" dirty="0"/>
          </a:p>
          <a:p>
            <a:pPr marL="285750" indent="-285750">
              <a:buFontTx/>
              <a:buChar char="-"/>
              <a:defRPr/>
            </a:pPr>
            <a:endParaRPr lang="ru-RU" sz="2200" dirty="0"/>
          </a:p>
          <a:p>
            <a:pPr marL="285750" indent="-285750">
              <a:buFontTx/>
              <a:buChar char="-"/>
              <a:defRPr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7893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13790" y="775190"/>
            <a:ext cx="8229600" cy="611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0" y="0"/>
            <a:ext cx="180975" cy="954088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0" y="1314450"/>
            <a:ext cx="180975" cy="5994400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1" y="1543887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1" y="1854195"/>
            <a:ext cx="180974" cy="3103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1" y="2059403"/>
            <a:ext cx="180974" cy="3103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1" y="2369711"/>
            <a:ext cx="180974" cy="3103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-1" y="2574919"/>
            <a:ext cx="180974" cy="3103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-1" y="2885227"/>
            <a:ext cx="180974" cy="310308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-1" y="3090435"/>
            <a:ext cx="180974" cy="310308"/>
          </a:xfrm>
          <a:prstGeom prst="rect">
            <a:avLst/>
          </a:prstGeom>
          <a:solidFill>
            <a:srgbClr val="90B6C2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-1" y="3400743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pic>
        <p:nvPicPr>
          <p:cNvPr id="69" name="Picture 9" descr="logo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51" y="6793365"/>
            <a:ext cx="20367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2" y="3438293"/>
            <a:ext cx="7308851" cy="4322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/>
            </a:extLst>
          </p:cNvPr>
          <p:cNvSpPr txBox="1"/>
          <p:nvPr/>
        </p:nvSpPr>
        <p:spPr>
          <a:xfrm>
            <a:off x="468311" y="260350"/>
            <a:ext cx="8673413" cy="107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Цена экономии на </a:t>
            </a:r>
            <a:r>
              <a:rPr lang="ru-RU" sz="3200" dirty="0">
                <a:solidFill>
                  <a:srgbClr val="0C54A0"/>
                </a:solidFill>
                <a:latin typeface="+mj-lt"/>
              </a:rPr>
              <a:t>инженерно-геологических изысканиях</a:t>
            </a:r>
          </a:p>
        </p:txBody>
      </p:sp>
      <p:sp>
        <p:nvSpPr>
          <p:cNvPr id="19" name="Прямоугольник 18">
            <a:extLst>
              <a:ext uri="{FF2B5EF4-FFF2-40B4-BE49-F238E27FC236}"/>
            </a:extLst>
          </p:cNvPr>
          <p:cNvSpPr/>
          <p:nvPr/>
        </p:nvSpPr>
        <p:spPr>
          <a:xfrm>
            <a:off x="468313" y="1220788"/>
            <a:ext cx="8418001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C54A0"/>
                </a:solidFill>
                <a:latin typeface="+mj-lt"/>
              </a:rPr>
              <a:t>Транспортное строительство – средний мост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6138" y="1581150"/>
            <a:ext cx="7821612" cy="75405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200" dirty="0"/>
              <a:t>В следующем примере речь идет о строительстве нового среднего моста в среднегорье, основанием опор которого являются галечниковые грунты.</a:t>
            </a:r>
          </a:p>
          <a:p>
            <a:pPr>
              <a:defRPr/>
            </a:pPr>
            <a:r>
              <a:rPr lang="ru-RU" sz="2200" dirty="0"/>
              <a:t>Основной особенностью данного вида грунта, является сложность прямого определения сцепления и угла внутреннего трения, ведь в лаборатории такие грунты не изучаются. Полевые эксперименты достаточно дорогостоящи и изыскатели в целях «экономии» зачастую применяют косвенную методику «</a:t>
            </a:r>
            <a:r>
              <a:rPr lang="ru-RU" sz="2200" dirty="0" err="1"/>
              <a:t>ДальНИИС</a:t>
            </a:r>
            <a:r>
              <a:rPr lang="ru-RU" sz="2200" dirty="0"/>
              <a:t>», которая однако противоречит требованию норм. При этом получаемые характеристики дают существенное занижение прочностных параметров.</a:t>
            </a:r>
          </a:p>
          <a:p>
            <a:pPr>
              <a:defRPr/>
            </a:pPr>
            <a:r>
              <a:rPr lang="ru-RU" sz="2200" dirty="0"/>
              <a:t>В результате стоимость строительства мостового сооружения составила 100 млн. рублей. При этом 30 млн. рублей составила экономия полученная после проведения дополнительных инженерно-геологических изысканий стоимостью в 1,5 млн рублей результатом, которых явились прочностные характеристики в 1,4 раза превышающие, полученные косвенными методами.</a:t>
            </a:r>
          </a:p>
          <a:p>
            <a:pPr>
              <a:defRPr/>
            </a:pPr>
            <a:r>
              <a:rPr lang="ru-RU" sz="2200" dirty="0"/>
              <a:t>Соотношение цены дополнительных изысканий и сэкономленных на строительстве средств Вы можете оценить сами.</a:t>
            </a:r>
            <a:endParaRPr lang="ru-RU" sz="2200" dirty="0"/>
          </a:p>
          <a:p>
            <a:pPr>
              <a:defRPr/>
            </a:pPr>
            <a:endParaRPr lang="ru-RU" sz="2200" dirty="0"/>
          </a:p>
          <a:p>
            <a:pPr marL="285750" indent="-285750">
              <a:buFontTx/>
              <a:buChar char="-"/>
              <a:defRPr/>
            </a:pPr>
            <a:endParaRPr lang="ru-RU" sz="2200" dirty="0"/>
          </a:p>
          <a:p>
            <a:pPr marL="285750" indent="-285750">
              <a:buFontTx/>
              <a:buChar char="-"/>
              <a:defRPr/>
            </a:pPr>
            <a:endParaRPr lang="ru-RU" sz="2200" dirty="0"/>
          </a:p>
          <a:p>
            <a:pPr marL="285750" indent="-285750">
              <a:buFontTx/>
              <a:buChar char="-"/>
              <a:defRPr/>
            </a:pPr>
            <a:endParaRPr lang="ru-RU" sz="2200" dirty="0"/>
          </a:p>
          <a:p>
            <a:pPr marL="285750" indent="-285750">
              <a:buFontTx/>
              <a:buChar char="-"/>
              <a:defRPr/>
            </a:pPr>
            <a:endParaRPr lang="ru-RU" sz="2200" dirty="0"/>
          </a:p>
          <a:p>
            <a:pPr marL="285750" indent="-285750">
              <a:buFontTx/>
              <a:buChar char="-"/>
              <a:defRPr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3982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13790" y="775190"/>
            <a:ext cx="8229600" cy="611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0" y="0"/>
            <a:ext cx="180975" cy="954088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0" y="1314450"/>
            <a:ext cx="180975" cy="5994400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1" y="1543887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1" y="1854195"/>
            <a:ext cx="180974" cy="3103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1" y="2059403"/>
            <a:ext cx="180974" cy="3103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1" y="2369711"/>
            <a:ext cx="180974" cy="3103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-1" y="2574919"/>
            <a:ext cx="180974" cy="3103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-1" y="2885227"/>
            <a:ext cx="180974" cy="310308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-1" y="3090435"/>
            <a:ext cx="180974" cy="310308"/>
          </a:xfrm>
          <a:prstGeom prst="rect">
            <a:avLst/>
          </a:prstGeom>
          <a:solidFill>
            <a:srgbClr val="90B6C2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-1" y="3400743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pic>
        <p:nvPicPr>
          <p:cNvPr id="69" name="Picture 9" descr="logo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51" y="6793365"/>
            <a:ext cx="20367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2" y="3438293"/>
            <a:ext cx="7308851" cy="4322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/>
            </a:extLst>
          </p:cNvPr>
          <p:cNvSpPr txBox="1"/>
          <p:nvPr/>
        </p:nvSpPr>
        <p:spPr>
          <a:xfrm>
            <a:off x="468311" y="260350"/>
            <a:ext cx="8673413" cy="107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Цена экономии на </a:t>
            </a:r>
            <a:r>
              <a:rPr lang="ru-RU" sz="3200" dirty="0">
                <a:solidFill>
                  <a:srgbClr val="0C54A0"/>
                </a:solidFill>
                <a:latin typeface="+mj-lt"/>
              </a:rPr>
              <a:t>инженерно-геологических изысканиях</a:t>
            </a:r>
          </a:p>
        </p:txBody>
      </p:sp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468312" y="1220788"/>
            <a:ext cx="827507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C54A0"/>
                </a:solidFill>
                <a:latin typeface="+mj-lt"/>
              </a:rPr>
              <a:t>Транспортное строительство – подходы к путепроводу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6138" y="1581150"/>
            <a:ext cx="7687162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dirty="0"/>
              <a:t>Завершающим примером из транспортного строительства является </a:t>
            </a:r>
            <a:r>
              <a:rPr lang="ru-RU" sz="2200" dirty="0" err="1"/>
              <a:t>армогрунтовая</a:t>
            </a:r>
            <a:r>
              <a:rPr lang="ru-RU" sz="2200" dirty="0"/>
              <a:t> насыпь 122х27 метров с высотой до 8 метров.</a:t>
            </a:r>
          </a:p>
          <a:p>
            <a:pPr>
              <a:defRPr/>
            </a:pPr>
            <a:r>
              <a:rPr lang="ru-RU" sz="2200" dirty="0"/>
              <a:t>Основным элементом основания являются щебенистые грунты с суглинистым заполнителем для которых изыскатель предпочел не делать штамповые испытания, а ограничился также косвенной методикой, получив значения модуля деформации на 10 МПа ниже чем в среднем для такого типа грунта.</a:t>
            </a:r>
          </a:p>
          <a:p>
            <a:pPr>
              <a:defRPr/>
            </a:pPr>
            <a:r>
              <a:rPr lang="ru-RU" sz="2200" dirty="0"/>
              <a:t>Результатом таких изысканий явилось появление свайного поля в основании насыпи и удорожание подхода на 17,6 млн. рублей.</a:t>
            </a:r>
          </a:p>
          <a:p>
            <a:pPr>
              <a:defRPr/>
            </a:pPr>
            <a:r>
              <a:rPr lang="ru-RU" sz="2200" dirty="0"/>
              <a:t>При этом стоимость изысканий с необходимым количеством штамповых испытаний и прямых срезов целиков данного грунта привело бы к удорожанию изысканий в 2 раза, но эти деньги были «сэкономлены»</a:t>
            </a:r>
          </a:p>
          <a:p>
            <a:pPr>
              <a:defRPr/>
            </a:pPr>
            <a:r>
              <a:rPr lang="ru-RU" sz="2200" dirty="0"/>
              <a:t>При желании стоимость каждого недооцененного МПа модуля деформации можно оценить самим.</a:t>
            </a:r>
            <a:endParaRPr lang="ru-RU" sz="2200" dirty="0"/>
          </a:p>
          <a:p>
            <a:pPr marL="285750" indent="-285750">
              <a:buFontTx/>
              <a:buChar char="-"/>
              <a:defRPr/>
            </a:pPr>
            <a:endParaRPr lang="ru-RU" sz="2200" dirty="0"/>
          </a:p>
          <a:p>
            <a:pPr marL="285750" indent="-285750">
              <a:buFontTx/>
              <a:buChar char="-"/>
              <a:defRPr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64709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13790" y="775190"/>
            <a:ext cx="8229600" cy="611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0" y="0"/>
            <a:ext cx="180975" cy="954088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0" y="1314450"/>
            <a:ext cx="180975" cy="5994400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1" y="1543887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1" y="1854195"/>
            <a:ext cx="180974" cy="3103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1" y="2059403"/>
            <a:ext cx="180974" cy="3103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1" y="2369711"/>
            <a:ext cx="180974" cy="3103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-1" y="2574919"/>
            <a:ext cx="180974" cy="3103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-1" y="2885227"/>
            <a:ext cx="180974" cy="310308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-1" y="3090435"/>
            <a:ext cx="180974" cy="310308"/>
          </a:xfrm>
          <a:prstGeom prst="rect">
            <a:avLst/>
          </a:prstGeom>
          <a:solidFill>
            <a:srgbClr val="90B6C2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-1" y="3400743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pic>
        <p:nvPicPr>
          <p:cNvPr id="69" name="Picture 9" descr="logo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51" y="6793365"/>
            <a:ext cx="20367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2" y="3438293"/>
            <a:ext cx="7308851" cy="4322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/>
            </a:extLst>
          </p:cNvPr>
          <p:cNvSpPr txBox="1"/>
          <p:nvPr/>
        </p:nvSpPr>
        <p:spPr>
          <a:xfrm>
            <a:off x="468311" y="260350"/>
            <a:ext cx="8673413" cy="107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Цена экономии на </a:t>
            </a:r>
            <a:r>
              <a:rPr lang="ru-RU" sz="3200" dirty="0">
                <a:solidFill>
                  <a:srgbClr val="0C54A0"/>
                </a:solidFill>
                <a:latin typeface="+mj-lt"/>
              </a:rPr>
              <a:t>инженерно-геологических изысканиях</a:t>
            </a:r>
          </a:p>
        </p:txBody>
      </p:sp>
      <p:sp>
        <p:nvSpPr>
          <p:cNvPr id="19" name="Прямоугольник 18">
            <a:extLst>
              <a:ext uri="{FF2B5EF4-FFF2-40B4-BE49-F238E27FC236}"/>
            </a:extLst>
          </p:cNvPr>
          <p:cNvSpPr/>
          <p:nvPr/>
        </p:nvSpPr>
        <p:spPr>
          <a:xfrm>
            <a:off x="625678" y="1314450"/>
            <a:ext cx="7907621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C54A0"/>
                </a:solidFill>
                <a:latin typeface="+mj-lt"/>
              </a:rPr>
              <a:t>Уникальный объект культурного наследия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3168" y="1702280"/>
            <a:ext cx="8303146" cy="754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dirty="0"/>
              <a:t>В этом примере нам бы хотелось сказать о влиянии на стоимость строительства косвенно оцененного колебания уровня подземных вод. </a:t>
            </a:r>
          </a:p>
          <a:p>
            <a:pPr>
              <a:defRPr/>
            </a:pPr>
            <a:r>
              <a:rPr lang="ru-RU" sz="2200" dirty="0"/>
              <a:t>Безусловно влияние подземных вод на строительство огромно, однако Заказчик редко задумывается о цене и временно ресурсе гидрогеологических исследований, а ведь это самые дорогостоящие и всегда натурные эксперименты. Создание пьезометров, мониторинг за уровнем подземных вод, проведение кустовых откачек существенно удорожают стоимость изысканий и при этом практически не оцениваются в такой любимой всеми единицы стоимости изысканий как цена отчета в погонных метрах бурения. </a:t>
            </a:r>
          </a:p>
          <a:p>
            <a:pPr>
              <a:defRPr/>
            </a:pPr>
            <a:r>
              <a:rPr lang="ru-RU" sz="2200" dirty="0"/>
              <a:t>Здесь мы говорим о глубоком котловане (порядка 15 м) размером 100 на 45 м. Косвенная оценка уровня, а Заказчик не захотел тратить «лишние» 5 миллионов на серьезные гидрогеологические работы, привела к положению уровня на 2 м выше измеренного при бурении. </a:t>
            </a:r>
          </a:p>
          <a:p>
            <a:pPr>
              <a:defRPr/>
            </a:pPr>
            <a:r>
              <a:rPr lang="ru-RU" sz="2200" dirty="0"/>
              <a:t>Такой результат привел к потенциальному всплытию объекта и мероприятиям по его удержанию дополнительной стоимостью в 75 мил. рублей. Комментарии, на наш взгляд излишни.</a:t>
            </a:r>
            <a:endParaRPr lang="ru-RU" sz="2200" dirty="0"/>
          </a:p>
          <a:p>
            <a:pPr>
              <a:defRPr/>
            </a:pPr>
            <a:endParaRPr lang="ru-RU" sz="2200" dirty="0"/>
          </a:p>
          <a:p>
            <a:pPr marL="285750" indent="-285750">
              <a:buFontTx/>
              <a:buChar char="-"/>
              <a:defRPr/>
            </a:pPr>
            <a:endParaRPr lang="ru-RU" sz="2200" dirty="0"/>
          </a:p>
          <a:p>
            <a:pPr marL="285750" indent="-285750">
              <a:buFontTx/>
              <a:buChar char="-"/>
              <a:defRPr/>
            </a:pPr>
            <a:endParaRPr lang="ru-RU" sz="2200" dirty="0"/>
          </a:p>
          <a:p>
            <a:pPr marL="285750" indent="-285750">
              <a:buFontTx/>
              <a:buChar char="-"/>
              <a:defRPr/>
            </a:pPr>
            <a:endParaRPr lang="ru-RU" sz="2200" dirty="0"/>
          </a:p>
          <a:p>
            <a:pPr marL="285750" indent="-285750">
              <a:buFontTx/>
              <a:buChar char="-"/>
              <a:defRPr/>
            </a:pPr>
            <a:endParaRPr lang="ru-RU" sz="2200" dirty="0"/>
          </a:p>
          <a:p>
            <a:pPr marL="285750" indent="-285750">
              <a:buFontTx/>
              <a:buChar char="-"/>
              <a:defRPr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64275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13790" y="775190"/>
            <a:ext cx="8229600" cy="611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0" y="0"/>
            <a:ext cx="180975" cy="954088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0" y="1314450"/>
            <a:ext cx="180975" cy="5994400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1" y="1543887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1" y="1854195"/>
            <a:ext cx="180974" cy="3103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1" y="2059403"/>
            <a:ext cx="180974" cy="3103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1" y="2369711"/>
            <a:ext cx="180974" cy="3103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-1" y="2574919"/>
            <a:ext cx="180974" cy="3103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-1" y="2885227"/>
            <a:ext cx="180974" cy="310308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-1" y="3090435"/>
            <a:ext cx="180974" cy="310308"/>
          </a:xfrm>
          <a:prstGeom prst="rect">
            <a:avLst/>
          </a:prstGeom>
          <a:solidFill>
            <a:srgbClr val="90B6C2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-1" y="3400743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pic>
        <p:nvPicPr>
          <p:cNvPr id="69" name="Picture 9" descr="logo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51" y="6793365"/>
            <a:ext cx="20367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2" y="3438293"/>
            <a:ext cx="7308851" cy="4322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/>
            </a:extLst>
          </p:cNvPr>
          <p:cNvSpPr txBox="1"/>
          <p:nvPr/>
        </p:nvSpPr>
        <p:spPr>
          <a:xfrm>
            <a:off x="468311" y="260350"/>
            <a:ext cx="8673413" cy="107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Цена экономии на </a:t>
            </a:r>
            <a:r>
              <a:rPr lang="ru-RU" sz="3200" dirty="0">
                <a:solidFill>
                  <a:srgbClr val="0C54A0"/>
                </a:solidFill>
                <a:latin typeface="+mj-lt"/>
              </a:rPr>
              <a:t>инженерно-геологических изысканиях</a:t>
            </a:r>
          </a:p>
        </p:txBody>
      </p:sp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530588" y="1314320"/>
            <a:ext cx="837252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C54A0"/>
                </a:solidFill>
                <a:latin typeface="+mj-lt"/>
              </a:rPr>
              <a:t>Гражданское строительство – типовой 25-этажный блок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7539" y="1699041"/>
            <a:ext cx="8154956" cy="7201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dirty="0"/>
              <a:t>В качестве такого примера хотелось бы привести типовую Московскую ситуацию: Заказчик изо всех сил хотел бы отказаться от свайного фундамента. Это достаточно очевидно, ведь экономия для стандартного блока размером 25 на 40 м такой этажности для геологических условий Московского региона составит 20-35 млн. рублей.</a:t>
            </a:r>
          </a:p>
          <a:p>
            <a:pPr>
              <a:defRPr/>
            </a:pPr>
            <a:r>
              <a:rPr lang="ru-RU" sz="2200" dirty="0"/>
              <a:t>А что же изыскания? Какова цена вопроса?</a:t>
            </a:r>
          </a:p>
          <a:p>
            <a:pPr>
              <a:defRPr/>
            </a:pPr>
            <a:r>
              <a:rPr lang="ru-RU" sz="2200" dirty="0"/>
              <a:t>Решение лежит в плоскости перехода от модели поведения грунта «Мора-Кулона» к модели «Упрочняющегося грунта»</a:t>
            </a:r>
            <a:r>
              <a:rPr lang="en-US" sz="2200" dirty="0"/>
              <a:t> (HS)</a:t>
            </a:r>
            <a:r>
              <a:rPr lang="ru-RU" sz="2200" dirty="0"/>
              <a:t> и расчетному обоснованию в </a:t>
            </a:r>
            <a:r>
              <a:rPr lang="ru-RU" sz="2200" dirty="0" err="1"/>
              <a:t>конечноэлементной</a:t>
            </a:r>
            <a:r>
              <a:rPr lang="ru-RU" sz="2200" dirty="0"/>
              <a:t> среде типа </a:t>
            </a:r>
            <a:r>
              <a:rPr lang="en-US" sz="2200" dirty="0"/>
              <a:t>PLAXIS</a:t>
            </a:r>
            <a:r>
              <a:rPr lang="ru-RU" sz="2200" dirty="0"/>
              <a:t>.</a:t>
            </a:r>
          </a:p>
          <a:p>
            <a:pPr>
              <a:defRPr/>
            </a:pPr>
            <a:r>
              <a:rPr lang="ru-RU" sz="2200" dirty="0"/>
              <a:t>Очередная инженерно-геологическая «мелочь»</a:t>
            </a:r>
            <a:r>
              <a:rPr lang="en-US" sz="2200" dirty="0"/>
              <a:t> </a:t>
            </a:r>
            <a:r>
              <a:rPr lang="ru-RU" sz="2200" dirty="0"/>
              <a:t>заключена в существенно более сложном лабораторном определении параметров модели </a:t>
            </a:r>
            <a:r>
              <a:rPr lang="en-US" sz="2200" dirty="0"/>
              <a:t>HS</a:t>
            </a:r>
            <a:r>
              <a:rPr lang="ru-RU" sz="2200" dirty="0"/>
              <a:t> и ОЧЕНЬ СТРОГИМ ТРЕБОВАНИЯМ к качеству НЕНАРУШЕННЫХ образцов.</a:t>
            </a:r>
          </a:p>
          <a:p>
            <a:pPr>
              <a:defRPr/>
            </a:pPr>
            <a:r>
              <a:rPr lang="ru-RU" sz="2200" dirty="0"/>
              <a:t>При этом дополнительная стоимость таких работ для типового блока составит 1,5-2 млн. рублей.</a:t>
            </a:r>
          </a:p>
          <a:p>
            <a:pPr>
              <a:defRPr/>
            </a:pPr>
            <a:r>
              <a:rPr lang="ru-RU" sz="2200" dirty="0"/>
              <a:t>Готовы ли Вы их потратить при экономии на отказе от свай решайте сами.	 </a:t>
            </a:r>
            <a:endParaRPr lang="ru-RU" sz="2200" dirty="0"/>
          </a:p>
          <a:p>
            <a:pPr>
              <a:defRPr/>
            </a:pPr>
            <a:endParaRPr lang="ru-RU" sz="2200" dirty="0"/>
          </a:p>
          <a:p>
            <a:pPr marL="285750" indent="-285750">
              <a:buFontTx/>
              <a:buChar char="-"/>
              <a:defRPr/>
            </a:pPr>
            <a:endParaRPr lang="ru-RU" sz="2200" dirty="0"/>
          </a:p>
          <a:p>
            <a:pPr marL="285750" indent="-285750">
              <a:buFontTx/>
              <a:buChar char="-"/>
              <a:defRPr/>
            </a:pPr>
            <a:endParaRPr lang="ru-RU" sz="2200" dirty="0"/>
          </a:p>
          <a:p>
            <a:pPr marL="285750" indent="-285750">
              <a:buFontTx/>
              <a:buChar char="-"/>
              <a:defRPr/>
            </a:pPr>
            <a:endParaRPr lang="ru-RU" sz="2200" dirty="0"/>
          </a:p>
          <a:p>
            <a:pPr marL="285750" indent="-285750">
              <a:buFontTx/>
              <a:buChar char="-"/>
              <a:defRPr/>
            </a:pPr>
            <a:endParaRPr lang="ru-RU" sz="2200" dirty="0"/>
          </a:p>
          <a:p>
            <a:pPr marL="285750" indent="-285750">
              <a:buFontTx/>
              <a:buChar char="-"/>
              <a:defRPr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1816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13790" y="775190"/>
            <a:ext cx="8229600" cy="611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0" y="0"/>
            <a:ext cx="180975" cy="954088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0" y="1314450"/>
            <a:ext cx="180975" cy="5994400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1" y="1543887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1" y="1854195"/>
            <a:ext cx="180974" cy="3103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1" y="2059403"/>
            <a:ext cx="180974" cy="3103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1" y="2369711"/>
            <a:ext cx="180974" cy="3103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-1" y="2574919"/>
            <a:ext cx="180974" cy="3103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-1" y="2885227"/>
            <a:ext cx="180974" cy="310308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-1" y="3090435"/>
            <a:ext cx="180974" cy="310308"/>
          </a:xfrm>
          <a:prstGeom prst="rect">
            <a:avLst/>
          </a:prstGeom>
          <a:solidFill>
            <a:srgbClr val="90B6C2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-1" y="3400743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pic>
        <p:nvPicPr>
          <p:cNvPr id="69" name="Picture 9" descr="logo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51" y="6793365"/>
            <a:ext cx="20367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2" y="3438293"/>
            <a:ext cx="7308851" cy="4322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/>
            </a:extLst>
          </p:cNvPr>
          <p:cNvSpPr txBox="1"/>
          <p:nvPr/>
        </p:nvSpPr>
        <p:spPr>
          <a:xfrm>
            <a:off x="468311" y="260350"/>
            <a:ext cx="8673413" cy="107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Цена экономии на </a:t>
            </a:r>
            <a:r>
              <a:rPr lang="ru-RU" sz="3200" dirty="0">
                <a:solidFill>
                  <a:srgbClr val="0C54A0"/>
                </a:solidFill>
                <a:latin typeface="+mj-lt"/>
              </a:rPr>
              <a:t>инженерно-геологических </a:t>
            </a:r>
            <a:r>
              <a:rPr lang="ru-RU" sz="3200" dirty="0" smtClean="0">
                <a:solidFill>
                  <a:srgbClr val="0C54A0"/>
                </a:solidFill>
                <a:latin typeface="+mj-lt"/>
              </a:rPr>
              <a:t>изыскания</a:t>
            </a:r>
            <a:endParaRPr lang="ru-RU" sz="3200" dirty="0">
              <a:solidFill>
                <a:srgbClr val="0C54A0"/>
              </a:solidFill>
              <a:latin typeface="+mj-lt"/>
            </a:endParaRPr>
          </a:p>
        </p:txBody>
      </p:sp>
      <p:sp>
        <p:nvSpPr>
          <p:cNvPr id="19" name="Прямоугольник 18">
            <a:extLst>
              <a:ext uri="{FF2B5EF4-FFF2-40B4-BE49-F238E27FC236}"/>
            </a:extLst>
          </p:cNvPr>
          <p:cNvSpPr/>
          <p:nvPr/>
        </p:nvSpPr>
        <p:spPr>
          <a:xfrm>
            <a:off x="590020" y="1314450"/>
            <a:ext cx="829629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C54A0"/>
                </a:solidFill>
                <a:latin typeface="+mj-lt"/>
              </a:rPr>
              <a:t>Гражданское строительство – не типовая застройка</a:t>
            </a:r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740057" y="1699041"/>
            <a:ext cx="779324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200"/>
            </a:lvl1pPr>
          </a:lstStyle>
          <a:p>
            <a:r>
              <a:rPr lang="ru-RU" altLang="ru-RU" dirty="0"/>
              <a:t>Прекрасным примером таких объектов, служит пара жилых башен размером 30х40 метров высотой чуть менее 100 м, разделенная «п»-образным домом 40х60х40 высотой чуть менее 75.</a:t>
            </a:r>
          </a:p>
          <a:p>
            <a:r>
              <a:rPr lang="ru-RU" altLang="ru-RU" dirty="0"/>
              <a:t>Особенностью изысканий явилось выявление толщи рыхлых песков непосредственно в основании сооружений мощностью до 7 м. В таких условиях появление свайного типа фундаментов неизбежно.</a:t>
            </a:r>
          </a:p>
          <a:p>
            <a:r>
              <a:rPr lang="ru-RU" altLang="ru-RU" dirty="0"/>
              <a:t>Однако существование столь мощной толщи рыхлых песков в Московском регионе возможно только в очень специфических и редко реализуемых инженерно-геологических обстановках и заставляет усомниться в правильности определения степени сложения песков.</a:t>
            </a:r>
          </a:p>
          <a:p>
            <a:r>
              <a:rPr lang="ru-RU" altLang="ru-RU" dirty="0"/>
              <a:t>Вот Вам и очередная инженерно-геологическая «мелочь» рыхлые </a:t>
            </a:r>
            <a:r>
              <a:rPr lang="ru-RU" altLang="ru-RU" dirty="0" err="1"/>
              <a:t>водонасыщенные</a:t>
            </a:r>
            <a:r>
              <a:rPr lang="ru-RU" altLang="ru-RU" dirty="0"/>
              <a:t> пески практически не определяются по результатам бурения, и здесь, однозначные результаты дает только комбинация бурения и </a:t>
            </a:r>
            <a:r>
              <a:rPr lang="en-US" altLang="ru-RU" dirty="0" err="1"/>
              <a:t>sCPTu</a:t>
            </a:r>
            <a:r>
              <a:rPr lang="en-US" altLang="ru-RU" dirty="0"/>
              <a:t> (</a:t>
            </a:r>
            <a:r>
              <a:rPr lang="ru-RU" altLang="ru-RU" dirty="0" err="1"/>
              <a:t>сложнотехнологической</a:t>
            </a:r>
            <a:r>
              <a:rPr lang="ru-RU" altLang="ru-RU" dirty="0"/>
              <a:t> разновидности статического зондирования). </a:t>
            </a:r>
          </a:p>
          <a:p>
            <a:r>
              <a:rPr lang="ru-RU" altLang="ru-RU" dirty="0"/>
              <a:t>Дополнительный затраты на зондирование составили 4,5 млн. рублей, а отказ от свайного фундамента позволил сэкономить 120 млн.</a:t>
            </a:r>
          </a:p>
        </p:txBody>
      </p:sp>
    </p:spTree>
    <p:extLst>
      <p:ext uri="{BB962C8B-B14F-4D97-AF65-F5344CB8AC3E}">
        <p14:creationId xmlns:p14="http://schemas.microsoft.com/office/powerpoint/2010/main" val="36553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398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axlineCyrSC-Regular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398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axlineCyrSC-Regular" pitchFamily="82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22737</TotalTime>
  <Words>1546</Words>
  <Application>Microsoft Office PowerPoint</Application>
  <PresentationFormat>Произвольный</PresentationFormat>
  <Paragraphs>120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VoloDesign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PetroModeling</dc:title>
  <dc:creator>PetroModeling</dc:creator>
  <cp:lastModifiedBy>User</cp:lastModifiedBy>
  <cp:revision>382</cp:revision>
  <cp:lastPrinted>2014-04-09T12:14:59Z</cp:lastPrinted>
  <dcterms:created xsi:type="dcterms:W3CDTF">2012-03-28T04:38:18Z</dcterms:created>
  <dcterms:modified xsi:type="dcterms:W3CDTF">2018-11-06T07:21:11Z</dcterms:modified>
</cp:coreProperties>
</file>