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89" r:id="rId4"/>
    <p:sldId id="305" r:id="rId5"/>
    <p:sldId id="306" r:id="rId6"/>
    <p:sldId id="295" r:id="rId7"/>
    <p:sldId id="290" r:id="rId8"/>
    <p:sldId id="296" r:id="rId9"/>
    <p:sldId id="300" r:id="rId10"/>
    <p:sldId id="294" r:id="rId11"/>
    <p:sldId id="291" r:id="rId12"/>
    <p:sldId id="308" r:id="rId13"/>
    <p:sldId id="292" r:id="rId14"/>
    <p:sldId id="304" r:id="rId15"/>
    <p:sldId id="297" r:id="rId16"/>
    <p:sldId id="298" r:id="rId17"/>
    <p:sldId id="309" r:id="rId18"/>
    <p:sldId id="274" r:id="rId19"/>
    <p:sldId id="287" r:id="rId20"/>
    <p:sldId id="264" r:id="rId21"/>
    <p:sldId id="265" r:id="rId22"/>
    <p:sldId id="271" r:id="rId23"/>
    <p:sldId id="279" r:id="rId24"/>
    <p:sldId id="275" r:id="rId25"/>
    <p:sldId id="282" r:id="rId26"/>
    <p:sldId id="283" r:id="rId27"/>
    <p:sldId id="270" r:id="rId28"/>
    <p:sldId id="288" r:id="rId29"/>
    <p:sldId id="277" r:id="rId30"/>
    <p:sldId id="26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7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0FA76-DE8F-41D4-9E6C-7161242BBA0A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47533-4498-4698-9E43-0F62C4949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2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037A1-262B-418B-A81E-6283B6BEFA70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77D2D-1127-4459-8C81-C8918C78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2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2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4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3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7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78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0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05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42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92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6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7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9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1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0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7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2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2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7D2D-1127-4459-8C81-C8918C780B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138F-1767-4EFB-8F9F-B92B68965303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3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8CBC-06C3-4C53-AFFF-E9834E635F70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EA42-715F-419D-A028-A14D4408039C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8F65-6295-4F77-9F43-B2DEDEF40809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3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D6D2-88B6-4DAD-B495-970741A53971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1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DDA2-33C1-42F2-8409-28A0D807DADB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9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3AD9-A969-4610-A6F0-25272DB96AE8}" type="datetime1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A586-3E4B-477F-B42F-0884C144E744}" type="datetime1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E2CE-F71E-442A-8150-29A7FC73A26C}" type="datetime1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1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1163-1DD9-416E-8EAA-46D4AA22D185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8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34E1-372C-4B9D-A58E-CD75BF487129}" type="datetime1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40-B482-4A02-AA50-96175167320E}" type="datetime1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C623-7B55-4F33-A505-4A8E6DD8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148719/3c46732bf5ff0c425f5cc4708a035a16d5a9a96e/#dst1001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12192000" cy="279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14846" y="1664010"/>
            <a:ext cx="101623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ИНЖЕНЕРНО-ЭКОЛОГИЧЕСКИЕ </a:t>
            </a:r>
            <a:r>
              <a:rPr lang="ru-RU" sz="28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ИЗЫСКАНИЯ В МОРЕ. </a:t>
            </a:r>
          </a:p>
          <a:p>
            <a:pPr algn="ctr">
              <a:defRPr/>
            </a:pPr>
            <a:r>
              <a:rPr lang="ru-RU" sz="28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ПРАВОВАЯ БАЗА И ПЕРСПЕКТИВЫ</a:t>
            </a:r>
            <a:endParaRPr lang="en-US" sz="28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Мелик-Багдасаров ЕМ.</a:t>
            </a:r>
            <a:endParaRPr lang="en-US" sz="2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8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73532" y="613416"/>
            <a:ext cx="61825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b="1" i="1" dirty="0" err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Геоэкологический</a:t>
            </a:r>
            <a:r>
              <a:rPr lang="ru-RU" altLang="ru-RU" b="1" i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центр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«Изыскания. Проектирование. Мониторинг»</a:t>
            </a:r>
          </a:p>
        </p:txBody>
      </p:sp>
      <p:pic>
        <p:nvPicPr>
          <p:cNvPr id="7" name="Picture 9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66" y="27640"/>
            <a:ext cx="393122" cy="54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6377" y="6308079"/>
            <a:ext cx="5143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г. </a:t>
            </a:r>
            <a:r>
              <a:rPr lang="ru-RU" sz="14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Москва </a:t>
            </a:r>
            <a:endParaRPr lang="ru-RU" sz="14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2018</a:t>
            </a:r>
            <a:endParaRPr lang="ru-RU" sz="14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3015" y="6569689"/>
            <a:ext cx="1284326" cy="183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9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http://www.nationalgeographic.com</a:t>
            </a:r>
          </a:p>
        </p:txBody>
      </p:sp>
    </p:spTree>
    <p:extLst>
      <p:ext uri="{BB962C8B-B14F-4D97-AF65-F5344CB8AC3E}">
        <p14:creationId xmlns:p14="http://schemas.microsoft.com/office/powerpoint/2010/main" val="5717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континентальном шельфе РФ от 30.11.1995 </a:t>
            </a:r>
            <a:r>
              <a:rPr lang="en-US" sz="2400" dirty="0"/>
              <a:t>N 187-</a:t>
            </a:r>
            <a:r>
              <a:rPr lang="ru-RU" sz="2400" dirty="0"/>
              <a:t>ФЗ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4110" y="2063009"/>
            <a:ext cx="10643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Статья 35. Представление и содержание запроса для получения разрешения на захоронение отходов и </a:t>
            </a:r>
            <a:endParaRPr lang="ru-RU" b="1" dirty="0" smtClean="0"/>
          </a:p>
          <a:p>
            <a:r>
              <a:rPr lang="ru-RU" b="1" dirty="0" smtClean="0"/>
              <a:t>других </a:t>
            </a:r>
            <a:r>
              <a:rPr lang="ru-RU" b="1" dirty="0"/>
              <a:t>материалов на континентальном шельфе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639" y="2658807"/>
            <a:ext cx="108850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Запрос должен содержать:</a:t>
            </a:r>
          </a:p>
          <a:p>
            <a:pPr indent="342900" algn="just">
              <a:lnSpc>
                <a:spcPct val="130000"/>
              </a:lnSpc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) характеристику места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захоронения: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положение </a:t>
            </a:r>
            <a:r>
              <a:rPr lang="ru-RU" sz="1500" dirty="0"/>
              <a:t>по отношению к зонам отдыха, разведки континентального шельфа, разработки его минеральных ресурсов и водных биоресурсов;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характеристику </a:t>
            </a:r>
            <a:r>
              <a:rPr lang="ru-RU" sz="1500" dirty="0"/>
              <a:t>рассеивания (влияние течений, приливов и ветра на горизонтальное перемещение и вертикальное смешивание);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характеристику воды (температуру, плотность, соленость; стратификацию, кислородные показатели загрязнения; содержание органического и минерального азота, в том числе аммиака, взвесей, других питательных веществ; продуктивность);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характеристику дна (топографию, геохимическую и геологическую характеристику осадков, биологическую продуктивность);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наличие и эффекты других захоронений, которые были сделаны в районе нового захоронения (данные о тяжелых металлах и содержание органического углерода);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возможное </a:t>
            </a:r>
            <a:r>
              <a:rPr lang="ru-RU" sz="1500" dirty="0"/>
              <a:t>влияние на зоны отдыха (наличие плавающих или занесенных течением материалов, мутность, неприятный запах, обесцвечивание и вспенивание);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возможное влияние на окружающую среду, в том числе морскую среду, природные ресурсы континентального шельфа, и на осуществление рыболовства</a:t>
            </a:r>
            <a:r>
              <a:rPr lang="ru-RU" sz="1500" dirty="0" smtClean="0"/>
              <a:t>;</a:t>
            </a:r>
            <a:endParaRPr lang="ru-RU" sz="15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животном мире от 24.04.1995 </a:t>
            </a:r>
            <a:r>
              <a:rPr lang="en-US" sz="2400" dirty="0"/>
              <a:t>N 52-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520" y="2061834"/>
            <a:ext cx="7837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среды обитания объектов животного мира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1386" y="2384999"/>
            <a:ext cx="10629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Любая деятельность, влекущая за собой изменение среды обитания объектов животного мира и ухудшение условий их размножения, нагула, отдыха и путей миграции, должна осуществляться с соблюдением требований, обеспечивающих охрану животного мира. Хозяйственная деятельность, связанная с использованием объектов животного мира, должна осуществляться таким образом, чтобы разрешенные к использованию объекты животного мира не ухудшали собственную среду обитания и не причиняли вреда сельскому, водному и лесному хозяйству.</a:t>
            </a:r>
          </a:p>
          <a:p>
            <a:pPr indent="3429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размещении, проектировании и строительстве населенных пунктов, предприятий, сооружений и других объектов, совершенствовании существующих и внедрении новых технологических процессов, введении в хозяйственный оборот целинных земель заболоченных, прибрежных и занятых кустарниками территорий, мелиорации земель, использовании лесов, проведении геолого-разведочных работ, добыче полезных ископаемых, определении мест выпаса и прогона сельскохозяйственных животных, разработке туристических маршрутов и организации мест массового отдыха населения и осуществлении других видов хозяйственной деятельности должны предусматриваться и проводиться мероприятия по сохранению среды обитания объектов животного мира и условий их размножения, нагула, отдыха и путей миграции, а также по обеспечению неприкосновенности защитных участков территорий и акваторий.</a:t>
            </a:r>
            <a:endParaRPr 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животном мире от 24.04.1995 </a:t>
            </a:r>
            <a:r>
              <a:rPr lang="en-US" sz="2400" dirty="0"/>
              <a:t>N 52-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527" y="2045800"/>
            <a:ext cx="1114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24.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редких и находящихся под угрозой исчезновения объектов животного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528" y="2384999"/>
            <a:ext cx="11140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Действия, которые могут привести к гибели, сокращению численности или нарушению среды обитания объектов животного мира, занесенных в Красные книги, </a:t>
            </a:r>
            <a:r>
              <a:rPr lang="ru-RU" b="1" u="sng" dirty="0"/>
              <a:t>не допускаются</a:t>
            </a:r>
            <a:r>
              <a:rPr lang="ru-RU" dirty="0"/>
              <a:t>. Юридические лица и граждане, осуществляющие хозяйственную деятельность на территориях и акваториях, где обитают животные, занесенные в Красные книги, несут ответственность за сохранение и воспроизводство этих объектов животного мира в соответствии с законодательством Российской Федерации и законодательством субъектов Российской Федерации</a:t>
            </a:r>
            <a:r>
              <a:rPr lang="ru-RU" dirty="0" smtClean="0"/>
              <a:t>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12194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санитарно-эпидемиологическом благополучии населения </a:t>
            </a:r>
            <a:r>
              <a:rPr lang="ru-RU" sz="2400" b="1" dirty="0"/>
              <a:t>от 30.03.1999 </a:t>
            </a:r>
            <a:r>
              <a:rPr lang="en-US" sz="2400" b="1" dirty="0"/>
              <a:t>N 52-</a:t>
            </a:r>
            <a:r>
              <a:rPr lang="ru-RU" sz="2400" b="1" dirty="0"/>
              <a:t>ФЗ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1520" y="2431166"/>
            <a:ext cx="10866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Водные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объекты, используемые в целях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хозяйственно-бытового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водоснабжения, а также в лечебных, оздоровительных и рекреационных целях,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не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должны являться источниками биологических, химических и физических факторов вредного воздействия на человека.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520" y="2061834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Статья 18.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6866" y="3401737"/>
            <a:ext cx="10866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2. Критерии безопасности и (или) безвредности для человека водных объектов, в том числе предельно допустимые концентрации в воде химических, биологических веществ, микроорганизмов, уровень радиационного фона устанавливаются санитарными правилами.</a:t>
            </a:r>
          </a:p>
        </p:txBody>
      </p:sp>
    </p:spTree>
    <p:extLst>
      <p:ext uri="{BB962C8B-B14F-4D97-AF65-F5344CB8AC3E}">
        <p14:creationId xmlns:p14="http://schemas.microsoft.com/office/powerpoint/2010/main" val="30537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12194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ВЫВОДЫ: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4267" y="3708105"/>
            <a:ext cx="11184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В силу требований вышеупомянутой  ст. 47 ГК РФ, а также вышеперечисленных Федеральных законов  инженерные изыскания для строительства и реконструкции объектов капитального строительства на шельфе, в ИЭЗ, на акватории территориального моря и внутренних морских вод необходимы. В свою очередь, состав изысканий не может не включать сведений об экологическом состоянии морской среды, а значит, </a:t>
            </a:r>
            <a:r>
              <a:rPr lang="ru-RU" sz="2000" b="1" u="sng" dirty="0" smtClean="0"/>
              <a:t>требуются инженерно-экологические изыскания</a:t>
            </a:r>
            <a:r>
              <a:rPr lang="ru-RU" sz="2000" dirty="0" smtClean="0"/>
              <a:t>.  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2443" y="1517702"/>
            <a:ext cx="11184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Исходя из толкования понятия «градостроительная деятельность» как деятельности по развитию территорий, к понятию  «территория» следует относить не только всю территорию РФ, но и ИЭЗ и шельф РФ. Это связано с невозможностью исполнения законов «О континентальном шельфе», «Об ИЭЗ», «О животном мире», «Об охране окружающей среды» в части требований </a:t>
            </a:r>
            <a:r>
              <a:rPr lang="ru-RU" sz="2000" b="1" u="sng" dirty="0"/>
              <a:t>по защите и сохранению морской среды и природных </a:t>
            </a:r>
            <a:r>
              <a:rPr lang="ru-RU" sz="2000" b="1" u="sng" dirty="0" smtClean="0"/>
              <a:t>ресурсов, местообитаний, охраняемых видов животных.</a:t>
            </a:r>
            <a:r>
              <a:rPr lang="ru-RU" sz="2000" dirty="0" smtClean="0"/>
              <a:t> Следовательно на инженерно-экологические изыскания распространяются требования, применяемые ГК РФ.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0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25294"/>
            <a:ext cx="11344715" cy="43759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640" y="910827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Нормативно-правовые документы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695" y="4737846"/>
            <a:ext cx="11065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Включенные в него документы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призваны помочь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изыскателю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правильно понять и выполнить требования технических регламентов. Они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содержат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официально признанный алгоритм решения того, как правильно выполнить требования регламента. Стандарты не обязательны, но если их требования исполняются, к производителям нет никаких претензий, поскольку тем самым автоматически выполняется сам технический регламент, т. е.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изыскатель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действует в рамках закона. В противном случае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изыскатель </a:t>
            </a:r>
            <a:r>
              <a:rPr lang="ru-RU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должен доказать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контролирующим органам соответствие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результатов изысканий техническому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регламенту.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2695" y="4275830"/>
            <a:ext cx="1087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solidFill>
                  <a:srgbClr val="3C3C3C"/>
                </a:solidFill>
                <a:latin typeface="Arial" panose="020B0604020202020204" pitchFamily="34" charset="0"/>
              </a:rPr>
              <a:t>ПРИКАЗ </a:t>
            </a:r>
            <a:r>
              <a:rPr lang="ru-RU" b="1" u="sng" dirty="0" err="1" smtClean="0">
                <a:solidFill>
                  <a:srgbClr val="3C3C3C"/>
                </a:solidFill>
                <a:latin typeface="Arial" panose="020B0604020202020204" pitchFamily="34" charset="0"/>
              </a:rPr>
              <a:t>Росстандарта</a:t>
            </a:r>
            <a:r>
              <a:rPr lang="ru-RU" b="1" u="sng" dirty="0" smtClean="0">
                <a:solidFill>
                  <a:srgbClr val="3C3C3C"/>
                </a:solidFill>
                <a:latin typeface="Arial" panose="020B0604020202020204" pitchFamily="34" charset="0"/>
              </a:rPr>
              <a:t> от 30.03.2015 N 365</a:t>
            </a:r>
            <a:endParaRPr lang="ru-RU" b="1" i="0" u="sng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695" y="3924621"/>
            <a:ext cx="57568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3C3C3C"/>
                </a:solidFill>
                <a:latin typeface="Arial" panose="020B0604020202020204" pitchFamily="34" charset="0"/>
              </a:rPr>
              <a:t>ДОКУМЕНТЫ ДОБРОВОЛЬНОГО ПРИМЕНЕНИЯ</a:t>
            </a:r>
            <a:endParaRPr lang="ru-RU" b="1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695" y="1499476"/>
            <a:ext cx="57568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3C3C3C"/>
                </a:solidFill>
                <a:latin typeface="Arial" panose="020B0604020202020204" pitchFamily="34" charset="0"/>
              </a:rPr>
              <a:t>ДОКУМЕНТЫ ОБЯЗАТЕЛЬНОГО  ПРИМЕНЕНИЯ</a:t>
            </a:r>
            <a:endParaRPr lang="ru-RU" b="1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360" y="1927156"/>
            <a:ext cx="1087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solidFill>
                  <a:srgbClr val="3C3C3C"/>
                </a:solidFill>
                <a:latin typeface="Arial" panose="020B0604020202020204" pitchFamily="34" charset="0"/>
              </a:rPr>
              <a:t>ПОСТАНОВЛЕНИЕ ПРАВИТЕЛЬСТВА ОТ 26.12.2014 №1521</a:t>
            </a:r>
            <a:endParaRPr lang="ru-RU" b="1" i="0" u="sng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25294"/>
            <a:ext cx="11344715" cy="43759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640" y="910827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Нормативные документы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695" y="1499476"/>
            <a:ext cx="57568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3C3C3C"/>
                </a:solidFill>
                <a:latin typeface="Arial" panose="020B0604020202020204" pitchFamily="34" charset="0"/>
              </a:rPr>
              <a:t>ДОКУМЕНТЫ ОБЯЗАТЕЛЬНОГО  ПРИМЕНЕНИЯ</a:t>
            </a:r>
            <a:endParaRPr lang="ru-RU" b="1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640" y="2064874"/>
            <a:ext cx="1136289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СП 47.13330.2012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"СНиП 11-02-96 "Инженерные изыскания для строительства. Основные положения". Разделы 1 (пункт 1.1), 4 (пункты 4.8, 4.12 - 4.15, 4.17, 4.19 (первое и третье предложения пункта 4.22),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(пункты 8.2.2, 8.2.3, 8.3.2, 8.3.3, 8.4.2, 8.4.3, 8.5.1 - 8.5.4),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А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25294"/>
            <a:ext cx="11344715" cy="43759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640" y="910827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Нормативные документы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695" y="1499476"/>
            <a:ext cx="57568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3C3C3C"/>
                </a:solidFill>
                <a:latin typeface="Arial" panose="020B0604020202020204" pitchFamily="34" charset="0"/>
              </a:rPr>
              <a:t>ДОКУМЕНТЫ ДОБРОВОЛЬНОГО ПРИМЕНЕНИЯ</a:t>
            </a:r>
            <a:endParaRPr lang="ru-RU" b="1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695" y="2050409"/>
            <a:ext cx="1136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 47.13330.2016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 для строительства. Основные положения. Актуализированная редакция СНиП 11-02-96</a:t>
            </a:r>
          </a:p>
        </p:txBody>
      </p:sp>
    </p:spTree>
    <p:extLst>
      <p:ext uri="{BB962C8B-B14F-4D97-AF65-F5344CB8AC3E}">
        <p14:creationId xmlns:p14="http://schemas.microsoft.com/office/powerpoint/2010/main" val="35227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423643" y="425294"/>
            <a:ext cx="11344715" cy="43433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Терминология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87902"/>
              </p:ext>
            </p:extLst>
          </p:nvPr>
        </p:nvGraphicFramePr>
        <p:xfrm>
          <a:off x="2032000" y="1090878"/>
          <a:ext cx="8128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отсутствующее в федеральном законодательстве понятие «локальный мониторинг компонентов окружающей среды». Определение не вводится.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отсутствующие в федеральном законодательстве понятия «локальный экологический мониторинг» или «локальный мониторинг компонентов окружающей среды», согласно которому это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наблюдений и контроля за состоянием и изменением природных условий территории, в том числе под влиянием техногенных воздействий, при строительстве и эксплуатации объекта.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5834742" y="4798023"/>
            <a:ext cx="522515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31998" y="5277039"/>
            <a:ext cx="8128001" cy="791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ИСПОЛЬЗУЕТ ИМЕЮЩЕЕСЯ В ЗАКОНОДАТЕЛЬСТВЕ ОПРЕДЕЛЕНИЕ ПРОИЗВОДСТВЕННЫЙ ЭКОЛОГИЧЕСКИЙ КОНТРОЛЬ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8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423643" y="425294"/>
            <a:ext cx="11344715" cy="45301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Терминология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37019"/>
              </p:ext>
            </p:extLst>
          </p:nvPr>
        </p:nvGraphicFramePr>
        <p:xfrm>
          <a:off x="2031999" y="1001861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СП 2012 В</a:t>
                      </a:r>
                      <a:r>
                        <a:rPr lang="ru-RU" baseline="0" dirty="0" smtClean="0"/>
                        <a:t> ХОДЕ ИЭИ НУЖНО ИЗУЧАТЬ: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СП 2016 В</a:t>
                      </a:r>
                      <a:r>
                        <a:rPr lang="ru-RU" baseline="0" dirty="0" smtClean="0"/>
                        <a:t> ХОДЕ ИЭИ НУЖНО ИЗУЧАТЬ: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«Опасные экзогенные геологические процессы и явления (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ОЭГПиГЯ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 как часть эколого-ландшафтных исследований: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оползни, обвалы, карст, суффозия, просадка в лессах, овражная эрозия,  переработка берегов, абразия.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«Опасные природные и природно-антропогенные процессы»: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землетрясения, сели, оползни, лавины, подтопление территории, ураганы, смерчи, эрозия почвы и иные подобные процессы и явления, оказывающие негативные или разрушительные воздействия 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здания и сооружения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5834740" y="4380599"/>
            <a:ext cx="522515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31999" y="4811673"/>
            <a:ext cx="8128001" cy="791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ВПЕРВЫЕ ИНЖЕНЕРАМ-ЭКОЛОГАМ СТАВЯТ НЕСВОЙСТВЕННУЮ ИМ ЗАДАЧУ, КОТОРАЯ НЕ ОБЕСПЕЧИВАЕТСЯ В РАМКАХ ИЭИ, А ЯВЛЯЕТСЯ КОМПЕТЕНЦИЕЙ ИГИ И ИГМИ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ИЭИ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43" y="1252148"/>
            <a:ext cx="2179514" cy="1235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Федеральные законы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33530" y="2594913"/>
            <a:ext cx="1997677" cy="1235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Постановления/распоряжения Правительства РФ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07489" y="3937678"/>
            <a:ext cx="2145960" cy="12356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Приказы министерств и ведомств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572896" y="5331332"/>
            <a:ext cx="2104768" cy="1235675"/>
          </a:xfrm>
          <a:prstGeom prst="round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Своды правил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61653" y="5330358"/>
            <a:ext cx="2104768" cy="123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Методические и руководящие документы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23452" y="5331331"/>
            <a:ext cx="2104768" cy="123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Национальные стандарты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2700000">
            <a:off x="1661681" y="2378722"/>
            <a:ext cx="543698" cy="3047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2700000">
            <a:off x="3659359" y="3731736"/>
            <a:ext cx="543698" cy="3047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2700000">
            <a:off x="5228153" y="5074501"/>
            <a:ext cx="543698" cy="3047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3"/>
          </p:cNvCxnSpPr>
          <p:nvPr/>
        </p:nvCxnSpPr>
        <p:spPr>
          <a:xfrm flipV="1">
            <a:off x="2603157" y="1605681"/>
            <a:ext cx="5371070" cy="264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7" idx="3"/>
          </p:cNvCxnSpPr>
          <p:nvPr/>
        </p:nvCxnSpPr>
        <p:spPr>
          <a:xfrm flipV="1">
            <a:off x="3931207" y="1676589"/>
            <a:ext cx="4043020" cy="1536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единительная линия 7168"/>
          <p:cNvCxnSpPr>
            <a:stCxn id="28" idx="3"/>
          </p:cNvCxnSpPr>
          <p:nvPr/>
        </p:nvCxnSpPr>
        <p:spPr>
          <a:xfrm flipV="1">
            <a:off x="5453449" y="1775250"/>
            <a:ext cx="2520778" cy="2780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8144096" y="1198325"/>
            <a:ext cx="3624262" cy="737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Документы обязательного исполнения </a:t>
            </a:r>
            <a:r>
              <a:rPr lang="ru-RU" dirty="0" smtClean="0"/>
              <a:t>исполнения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625280" y="2831107"/>
            <a:ext cx="1518816" cy="2131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8162269" y="2101923"/>
            <a:ext cx="3377062" cy="1058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Документы обязательного исполнения в зависимости от решения правительства </a:t>
            </a:r>
            <a:r>
              <a:rPr lang="ru-RU" dirty="0" smtClean="0"/>
              <a:t>нения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162269" y="3868189"/>
            <a:ext cx="3377062" cy="1058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Документы добровольного применения, кроме лабораторно-аналитических исследований</a:t>
            </a:r>
            <a:r>
              <a:rPr lang="ru-RU" dirty="0" smtClean="0"/>
              <a:t>ения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>
            <a:stCxn id="31" idx="0"/>
          </p:cNvCxnSpPr>
          <p:nvPr/>
        </p:nvCxnSpPr>
        <p:spPr>
          <a:xfrm flipV="1">
            <a:off x="8875836" y="4926911"/>
            <a:ext cx="270222" cy="4044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10344230" y="4926424"/>
            <a:ext cx="252970" cy="4259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право 54"/>
          <p:cNvSpPr/>
          <p:nvPr/>
        </p:nvSpPr>
        <p:spPr>
          <a:xfrm>
            <a:off x="7359531" y="5857877"/>
            <a:ext cx="794410" cy="2731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7" name="Умножение 7176"/>
          <p:cNvSpPr/>
          <p:nvPr/>
        </p:nvSpPr>
        <p:spPr>
          <a:xfrm>
            <a:off x="7333221" y="5516637"/>
            <a:ext cx="783311" cy="8663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20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423643" y="425294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Цель работ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18652"/>
              </p:ext>
            </p:extLst>
          </p:nvPr>
        </p:nvGraphicFramePr>
        <p:xfrm>
          <a:off x="2032000" y="1391678"/>
          <a:ext cx="8128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 для оценки современного состояния и прогноза возможных изменений окружающей среды под влиянием техногенной нагрузки для экологического обоснования строительства и иной хозяйственной деятельности для обеспечения благоприятных условий жизни населения, обеспечения безопасности зданий, сооружений, территории и континентального шельфа и предотвращения, снижения или ликвидации неблагоприятных воздействий на окружающую среду.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Выполняются для получения материалов и данных о состоянии компонентов окружающей среды и  возможных источниках ее загрязнения необходимых для подготовки документов территориального планирования, документации по планировке территории, архитектурно-строительного проектирования, строительства и реконструкции зданий и сооружений.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трелка вниз 23"/>
          <p:cNvSpPr/>
          <p:nvPr/>
        </p:nvSpPr>
        <p:spPr>
          <a:xfrm>
            <a:off x="5834742" y="5098823"/>
            <a:ext cx="522515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1998" y="5577839"/>
            <a:ext cx="8128001" cy="7914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БОЛЕЕ НЕ РАСПРОСТРАНЯЕТСЯ НА ВСЮ ТЕРРИТОРИЮ РФ И ЕЕ ИЭЗ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ТРЕБУЕТ ПРИНЯТИЯ НОВЫХ СП,  КОТОРЫЕ БЫ ОХВАТЫВАЛИ ДАННУЮ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623-7B55-4F33-A505-4A8E6DD8C055}" type="slidenum">
              <a:rPr lang="ru-RU" smtClean="0"/>
              <a:t>21</a:t>
            </a:fld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423643" y="425294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Требования к заданию на работы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22906"/>
              </p:ext>
            </p:extLst>
          </p:nvPr>
        </p:nvGraphicFramePr>
        <p:xfrm>
          <a:off x="2032000" y="1391678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СОГЛАСНО </a:t>
                      </a:r>
                      <a:r>
                        <a:rPr lang="ru-RU" baseline="0" dirty="0" smtClean="0"/>
                        <a:t> СП 2016 В ЗАДНИИ БОЛЕЕ НЕ ТРЕБУЕТСЯ ОТРАЖАТЬ: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 о принятых конструктивных и объемно-планировочных решениях с выделением потенциальных загрязнителей окружающей среды, мест возможного размещения отходов, типе и размещении сооружений инженерной защиты территории;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 о видах, количестве, токсичности, системе сбора, складирования и утилизации отходов;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Сведения о ранее выполненных инженерно-экологических изысканиях и исследованиях, санитарно-эпидемиологических и медико-биологических исследованиях (заключениях) с приложением их результатов (если имеются у застройщика или технического заказчика) и результаты оценки воздействия проектируемого объекта на окружающую среду.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031997" y="5664014"/>
            <a:ext cx="8128001" cy="11547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ОТСУТСТВИЕ В ЗАДАНИИ СВЕДЕНИЙ О РАНЕЕ ВЫПОЛНЕННЫХ ИЗЫСКАНИЯХ ВЕДЕТ  К НЕКОРРЕКТНОЙ ОЦЕНКЕ СТОИМОСТИ РАБОТ, ТАК КАК СП 2016 ПРЕДУСМАТРИВАЕТ ЧАСТИЧНОЕ ЗАМЕЩЕНИЕ РАБОТ ФОНДОВЫМИ  ДАННЫМИ ПРИ ОБЕСПЧЕНИИ ТРЕБОВАНИЙ ПО СРОКАМ ИХ ДАВНОСТИ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31997" y="5033567"/>
            <a:ext cx="8128001" cy="568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ИСЧЕЗЛА НЕОБХОДИМОСТЬ ПРЕДСТАВЛЕНИЯ ДАННЫХ, КОТОРЫХ НА ДАННОЙ СТАДИИ НЕТ И БЫТЬ НЕ МОЖЕТ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34739" y="4801869"/>
            <a:ext cx="522515" cy="2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8820" y="6412790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22</a:t>
            </a:fld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423643" y="425294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Требования к программе ИЭИ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22940"/>
              </p:ext>
            </p:extLst>
          </p:nvPr>
        </p:nvGraphicFramePr>
        <p:xfrm>
          <a:off x="2032000" y="1391678"/>
          <a:ext cx="8128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СОГЛАСНО </a:t>
                      </a:r>
                      <a:r>
                        <a:rPr lang="ru-RU" baseline="0" dirty="0" smtClean="0"/>
                        <a:t>СП 2016 ПРОГРАММЕ БОЛЕЕ НЕ ДОЛЖНА СОДЕРЖАТЬ: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Обобщение результатов ранее выполненных инженерно-экологических изысканий и исследований, санитарно-эпидемиологических и медико-биологических исследований (заключений).</a:t>
                      </a:r>
                    </a:p>
                    <a:p>
                      <a:pPr lvl="0"/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2031996" y="4133497"/>
            <a:ext cx="8128001" cy="15219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ТРЕБОВАНИЯ В ПРОГРАММЕ ИЭИ СОБРАНЫ В 2 ПУНКТА , ЧТО УПРОЩАЕТ ИХ ВОСПРИЯТИЕ;</a:t>
            </a:r>
          </a:p>
          <a:p>
            <a:pPr algn="ctr"/>
            <a:r>
              <a:rPr lang="ru-RU" dirty="0" smtClean="0"/>
              <a:t>2. ОБОБЩИТЬ В ПРОГРАММЕ РАНЕЕ ВЫПОЛНЕННЫЕ ИЭИ НЕВОЗМОЖНО, ЛУЧШЕ БЫЛО БЫ ЗАМЕНИТЬ ЗАДАЧУ ОБОБЩЕНИЯ НА КОНСТАТАЦИЮ РАНЕЕ ВЫПОЛНЕННЫХ ОБЪЕМОВ И ОБОСНОВАНИЕ  СРОКОВ ДАВНОСТИ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22010"/>
              </p:ext>
            </p:extLst>
          </p:nvPr>
        </p:nvGraphicFramePr>
        <p:xfrm>
          <a:off x="2031997" y="3034336"/>
          <a:ext cx="8128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СОГЛАСНО </a:t>
                      </a:r>
                      <a:r>
                        <a:rPr lang="ru-RU" baseline="0" dirty="0" smtClean="0"/>
                        <a:t>СП 2016 ПРОГРАММЕ ОТНЫНЕ ДОЛЖНА СОДЕРЖАТЬ: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данных, дополнительно получаемых (приобретаемых) заказчиком или исполнителем.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2031996" y="5819534"/>
            <a:ext cx="8128001" cy="6366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ОТСУТСТВУЕТ АНАЛИЗ ДАННЫХ ИЭИ ПРОШЛЫХ ЛЕТ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834738" y="3769976"/>
            <a:ext cx="522515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8820" y="6412790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1099226"/>
            <a:ext cx="184826" cy="32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423643" y="425294"/>
            <a:ext cx="11344715" cy="40902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ИЭИ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72236"/>
              </p:ext>
            </p:extLst>
          </p:nvPr>
        </p:nvGraphicFramePr>
        <p:xfrm>
          <a:off x="2031999" y="914400"/>
          <a:ext cx="812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 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П.4.4. При необходимости инженерные изыскания выполняют поэтапно. В случаях, если этапы выполнения инженерных изысканий не определены в задании на выполнение инженерных изысканий (далее задание), этапы выполнения инженерных изысканий обосновывает исполнитель в программе выполнения инженерных изысканий.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П.4.30 Инженерные изыскания для подготовки проектной документации объектов капитального строительства выполняются в два этапа при: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недостаточной изученности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природных условий территории и факторов техногенного воздействия;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отсутствии материалов и данных для принятия проектных решений по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окончательному выбору местоположения зданий и сооружений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(переходов трассы через естественные и искусственные преграды), выбору типов фундаментов;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отсутствии материалов и данных для принятия проектных решений по инженерной защите объектов капитального строительства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охране окружающей среды.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013626" y="5906120"/>
            <a:ext cx="8128001" cy="3901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УТОЧНЕНЫ ОСНОВАНИЯ ДЛЯ ВЫПОЛНЕНИЯ ИЭИ В 2 ЭТАПА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5724928" y="5572163"/>
            <a:ext cx="522515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13625" y="6376384"/>
            <a:ext cx="8128001" cy="3901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ВВЕДЕНЫ ТРЕБОВАНИЯ К ЗАДАНИЮ И ПРОГРАММЕ НА  КАЖДОМ  ЭТАПЕ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8820" y="6412790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24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4075246" y="-397195"/>
            <a:ext cx="64306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423643" y="425294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Определение сметной стоимости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98811"/>
              </p:ext>
            </p:extLst>
          </p:nvPr>
        </p:nvGraphicFramePr>
        <p:xfrm>
          <a:off x="2032000" y="1391678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 2016 ВВЕДЕНО СЛЕДУЮЩЕЕ ПОЛОЖЕНИЕ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инженерных изысканий определяется с применением сметных нормативов, внесенных в федеральный реестр сметных нормативов. Стоимость работ, отсутствующих в сметных нормативах, внесенных в федеральный реестр сметных нормативов, определяется на основании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трудозатрат 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032000" y="3951020"/>
            <a:ext cx="8128001" cy="6954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ВХОДИТ В ПРОТИВОРЕЧИЕ С ПОЛОЖЕНИЕМ ГК РФ В ЧАСТИ ОБРЕДЕЛЕНИЯ СМЕТНОЙ СТОИМОСТИ ПРОЕКТОВ, ФИНАНСИРУЕМЫХ ИЗ БЮДЖЕТА РФ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2000" y="3320573"/>
            <a:ext cx="8128001" cy="568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ПОЯВИЛОСЬ ОСНОВАНИЕ РАЗРАБАТЫВАТЬ СМЕТЫ ПО ТРУДОЗАТРАТАМ ДЛЯ РАБОТ, ПО КОТОРЫМ НЕТ СБОРНИКОВ. ОСОБЕННО ВАЖНО ДЛЯ МОРЯ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5834742" y="2985347"/>
            <a:ext cx="522515" cy="2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8820" y="6412790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25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4075246" y="-397195"/>
            <a:ext cx="64306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423643" y="425294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Использование данных прошлых лет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72492"/>
              </p:ext>
            </p:extLst>
          </p:nvPr>
        </p:nvGraphicFramePr>
        <p:xfrm>
          <a:off x="2032000" y="1391678"/>
          <a:ext cx="812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 2016 ВВЕДЕНО СЛЕДУЮЩЕЕ ПОЛОЖЕНИЕ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8.1.7 При выполнении ИЭИ возможность</a:t>
                      </a:r>
                      <a:r>
                        <a:rPr lang="ru-RU" sz="18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использования результатов изысканий прошлых лет </a:t>
                      </a:r>
                      <a:r>
                        <a:rPr lang="ru-RU" sz="1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(без проведения новых изысканий)</a:t>
                      </a:r>
                      <a:r>
                        <a:rPr lang="ru-RU" sz="18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устанавливается с учетом их срока давности и произошедших изменений экологической обстановки.</a:t>
                      </a:r>
                    </a:p>
                    <a:p>
                      <a:r>
                        <a:rPr lang="ru-RU" sz="18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 выполнении ИЭИ допускается использование материалов ИЭИ прошлых лет с учетом сроков давности материалов (период окончания изысканий до начала проектирования) в соответствии с таблицей:</a:t>
                      </a:r>
                      <a:endParaRPr lang="ru-RU" sz="1800" b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031993" y="5211864"/>
            <a:ext cx="8128001" cy="6954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 УСТАНАВЛИВАЕТ СРОКИ ДАВНОСТИ ИЭИ ТОЛЬКО НА ОСВОЕННЫХ И НЕОСВОЕННЫХ ТЕРРИТОРИЯХ.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31994" y="3789113"/>
            <a:ext cx="8128001" cy="11733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ВПЕРВЫЕ ВОЗМОЖНОСТЬ ИСПОЛНИТЕЛЯ ИСПОЛЬЗОВАТЬ РЕЗУЛЬТАТЫ ИЗЫСКАНИЙ ПРОШЛЫХ ЛЕТ БЕЗ ПРОВЕДЕНИЯ НОВЫХ ИЗЫСКАНИЙ С УЧЕТОМ СРОКА ДАВНОСТИ И ПРОИЗОШЕДШИХ ИЗМЕНЕНИЙ ЭКОЛОГИЧЕСКОЙ ОБСТАНОВКИ.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5834738" y="3503793"/>
            <a:ext cx="522515" cy="2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8820" y="6412790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26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4075246" y="-397195"/>
            <a:ext cx="64306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423643" y="425294"/>
            <a:ext cx="11344715" cy="463423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Использование данных прошлых лет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360" y="998136"/>
            <a:ext cx="5166360" cy="57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5061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Проблемы СП 47.13330.2016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27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8347" y="1024550"/>
            <a:ext cx="3728497" cy="16498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Не самостоятелен и требует введения в действие других СП, в том числе СП по ИЭИ и СП по изысканиям на континентальном шельфе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8346" y="2763149"/>
            <a:ext cx="3728497" cy="12492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упоминает ряд исследований, требующихся  во исполнение федеральных законов и постановлений Правительства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18343" y="4095517"/>
            <a:ext cx="3728497" cy="5122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Имеет изъяны в терминологии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07440" y="3973552"/>
            <a:ext cx="3728497" cy="1174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8. Вводит два этапа ИЭИ, но не вводит требований к заданию и программам для  каждого из этапов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18344" y="4679960"/>
            <a:ext cx="3728497" cy="11518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Исключены методики выполнения работ и нормативы, с помощью которых можно было рассчитать объемы работ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18343" y="5896743"/>
            <a:ext cx="3728497" cy="10129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Исключает понятие «континентальный шельф» «морские карты» и иные, положения,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связ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с морскими ИЭИ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07441" y="1008430"/>
            <a:ext cx="3728497" cy="14478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 Сужает область применения СП, исключая из нее объекты капитального строительства пониженного уровня ответственности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07441" y="2530448"/>
            <a:ext cx="3728497" cy="13689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Создает предпосылки  для правовых коллизий (в части определения стоимости работ и обязательности исполнения данного СП)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07440" y="5279282"/>
            <a:ext cx="3728497" cy="138585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9. Вводит необоснованные сроки давности для материалов ИЭИ в зонах интенсивных изменений, обусловленных природными факторами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000" t="65000" r="-2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5061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Положительные аспекты СП 47.13330.2016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28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8347" y="1104760"/>
            <a:ext cx="3728497" cy="9045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Исключен  ряд неисполнимых требований к заданию на ИЭИ и программе ИЭИ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8347" y="2070300"/>
            <a:ext cx="3728497" cy="565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Упрощена структура изложения документа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18347" y="2696915"/>
            <a:ext cx="3728497" cy="5122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Введены основания для проведения ИЭИ в 2 этапа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11983" y="1066413"/>
            <a:ext cx="3728497" cy="11518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Прописана возможность формирования цены изысканий по трудозатратам (когда отсутствуют сборники)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11982" y="2283192"/>
            <a:ext cx="3728497" cy="14699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6000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Введена возможность выполнения изысканий без новых полевых работ. Введены сроки давности ИЭИ для освоенных и неосвоенных территорий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-2000" t="60000" r="-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9" descr="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/>
              <a:t>29</a:t>
            </a:fld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23643" y="483662"/>
            <a:ext cx="11344715" cy="75458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ГЛАВНЫЕ ВОПРОСЫ ИЗЫСКАТЕЛЕЙ-ЭКОЛОГОВ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6433" y="1913021"/>
            <a:ext cx="10659978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1.КАК РАСЧИТЫВАТЬ ОБЪЕМЫ РАБОТ В УСЛОВИЯХ, КОГДА ВСЕ ССЫЛКИ НА НОРМАТИВНЫЕ ДОКУМЕНТЫ, ОПРЕДЕЛЯЮЩИЕ ЭТИ ОБЪЕМЫ УБРАНЫ?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КАК ВЫПОЛНЯТЬ ЭТИ РАБОТЫ?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СВЕДЕНИЯ ОБ ЭКОЛОГИЧЕСКИХ ОГРАНИЧЕНИЯХ СОБИРАТЬ?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ПРОХОДИТЬ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ПРОВОДИТЬ ЭКСПЕРТИЗУ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9430" y="2026851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Градостроительный кодекс </a:t>
            </a:r>
            <a:r>
              <a:rPr lang="ru-RU" sz="2400" dirty="0"/>
              <a:t>от 29.12.2004 </a:t>
            </a:r>
            <a:r>
              <a:rPr lang="en-US" sz="2400" dirty="0"/>
              <a:t>N 190-</a:t>
            </a:r>
            <a:r>
              <a:rPr lang="ru-RU" sz="2400" dirty="0" smtClean="0"/>
              <a:t>ФЗ</a:t>
            </a:r>
            <a:endParaRPr lang="ru-RU" sz="2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6276" y="2498593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техническом </a:t>
            </a:r>
            <a:r>
              <a:rPr lang="ru-RU" sz="2400" dirty="0"/>
              <a:t>регулировании от 27.12.2002 </a:t>
            </a:r>
            <a:r>
              <a:rPr lang="en-US" sz="2400" dirty="0"/>
              <a:t>N 184-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7607" y="2975290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Техрегламент </a:t>
            </a:r>
            <a:r>
              <a:rPr lang="en-US" sz="2400" dirty="0" smtClean="0"/>
              <a:t> </a:t>
            </a:r>
            <a:r>
              <a:rPr lang="ru-RU" sz="2400" dirty="0" smtClean="0"/>
              <a:t>о безопасности зданий и сооружений </a:t>
            </a:r>
            <a:r>
              <a:rPr lang="ru-RU" sz="2400" dirty="0"/>
              <a:t>от 30.12.2009 </a:t>
            </a:r>
            <a:r>
              <a:rPr lang="en-US" sz="2400" dirty="0"/>
              <a:t>N 384-</a:t>
            </a:r>
            <a:r>
              <a:rPr lang="ru-RU" sz="2400" dirty="0" smtClean="0"/>
              <a:t>ФЗ </a:t>
            </a:r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429" y="3459410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континентальном шельфе РФ </a:t>
            </a:r>
            <a:r>
              <a:rPr lang="ru-RU" sz="2400" dirty="0"/>
              <a:t>от 30.11.1995 </a:t>
            </a:r>
            <a:r>
              <a:rPr lang="en-US" sz="2400" dirty="0"/>
              <a:t>N 187-</a:t>
            </a:r>
            <a:r>
              <a:rPr lang="ru-RU" sz="2400" dirty="0"/>
              <a:t>ФЗ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3399" y="4465878"/>
            <a:ext cx="11344715" cy="8992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внутренних морских водах, территориальном </a:t>
            </a:r>
            <a:r>
              <a:rPr lang="ru-RU" sz="2400" dirty="0"/>
              <a:t>море и прилежащей зоне </a:t>
            </a:r>
            <a:r>
              <a:rPr lang="ru-RU" sz="2400" dirty="0" smtClean="0"/>
              <a:t>РФ </a:t>
            </a:r>
            <a:r>
              <a:rPr lang="ru-RU" sz="2400" dirty="0"/>
              <a:t>от 31.07.1998 </a:t>
            </a:r>
            <a:r>
              <a:rPr lang="en-US" sz="2400" dirty="0"/>
              <a:t>N 155-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7606" y="1528549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 охране окружающей среды </a:t>
            </a:r>
            <a:r>
              <a:rPr lang="ru-RU" sz="2400" dirty="0"/>
              <a:t>от 10.01.2002 </a:t>
            </a:r>
            <a:r>
              <a:rPr lang="en-US" sz="2400" dirty="0"/>
              <a:t>N 7-</a:t>
            </a:r>
            <a:r>
              <a:rPr lang="ru-RU" sz="2400" dirty="0" smtClean="0"/>
              <a:t>ФЗ</a:t>
            </a:r>
            <a:endParaRPr lang="ru-RU" sz="2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07607" y="5433601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животном </a:t>
            </a:r>
            <a:r>
              <a:rPr lang="ru-RU" sz="2400" dirty="0"/>
              <a:t>мире от 24.04.1995 </a:t>
            </a:r>
            <a:r>
              <a:rPr lang="en-US" sz="2400" dirty="0"/>
              <a:t>N 52-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3399" y="3940933"/>
            <a:ext cx="11344715" cy="4647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 исключительной экономической зоне РФ </a:t>
            </a:r>
            <a:r>
              <a:rPr lang="ru-RU" sz="2400" dirty="0"/>
              <a:t>от </a:t>
            </a:r>
            <a:r>
              <a:rPr lang="ru-RU" sz="2400" dirty="0" smtClean="0"/>
              <a:t>17.12.1998 </a:t>
            </a:r>
            <a:r>
              <a:rPr lang="en-US" sz="2400" dirty="0"/>
              <a:t>N 191-</a:t>
            </a:r>
            <a:r>
              <a:rPr lang="ru-RU" sz="2400" dirty="0"/>
              <a:t>ФЗ </a:t>
            </a:r>
            <a:endParaRPr lang="ru-RU" sz="2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3637" y="5924198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недрах  </a:t>
            </a:r>
            <a:r>
              <a:rPr lang="ru-RU" sz="2400" dirty="0"/>
              <a:t>от 21.02.1992 </a:t>
            </a:r>
            <a:r>
              <a:rPr lang="en-US" sz="2400" dirty="0"/>
              <a:t>N </a:t>
            </a:r>
            <a:r>
              <a:rPr lang="en-US" sz="2400" dirty="0" smtClean="0"/>
              <a:t>2395-1</a:t>
            </a:r>
            <a:endParaRPr lang="ru-RU" sz="24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7607" y="6412218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 санитарно-эпидемиологическом благополучии населения </a:t>
            </a:r>
            <a:r>
              <a:rPr lang="ru-RU" sz="2400" b="1" dirty="0"/>
              <a:t>от </a:t>
            </a:r>
            <a:r>
              <a:rPr lang="ru-RU" sz="2400" dirty="0"/>
              <a:t>30.03.1999 </a:t>
            </a:r>
            <a:r>
              <a:rPr lang="en-US" sz="2400" dirty="0"/>
              <a:t>N 52-</a:t>
            </a:r>
            <a:r>
              <a:rPr lang="ru-RU" sz="2400" dirty="0" smtClean="0"/>
              <a:t>ФЗ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31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036318"/>
            <a:ext cx="6858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Спасибо за внимание!</a:t>
            </a:r>
            <a:endParaRPr lang="en-US" sz="4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779"/>
            <a:ext cx="12192000" cy="327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9902" y="6346622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 охране окружающей среды от 10.01.2002 </a:t>
            </a:r>
            <a:r>
              <a:rPr lang="en-US" sz="2400" dirty="0"/>
              <a:t>N 7-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637" y="3561963"/>
            <a:ext cx="113447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b="1" dirty="0" smtClean="0">
                <a:latin typeface="Arial" panose="020B0604020202020204" pitchFamily="34" charset="0"/>
              </a:rPr>
              <a:t>Статья 34. Общие требования в области охраны окружающей среды при размещении, проектировании, строительстве, реконструкции, вводе в эксплуатацию, эксплуатации, консервации и ликвидации зданий, строений, сооружений и иных объектов</a:t>
            </a:r>
          </a:p>
          <a:p>
            <a:pPr indent="342900" algn="just"/>
            <a:endParaRPr lang="ru-RU" dirty="0" smtClean="0">
              <a:latin typeface="Verdana" panose="020B060403050404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1. Размещение, проектирование, строительство, реконструкция, ввод в эксплуатацию, эксплуатация, консервация и ликвидация зданий, строений, сооружений и иных объектов, оказывающих прямое или косвенное негативное воздействие на окружающую среду, осуществляются в соответствии с требованиями в области охраны окружающей среды. При этом должны предусматриваться мероприятия по охране окружающей среды, восстановлению природной среды, рациональному использованию и воспроизводству природных ресурсов, обеспечению экологической безопасности.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637" y="1922260"/>
            <a:ext cx="11344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Настоящий Федеральный закон регулирует отношения в сфере взаимодействия общества и природы, возникающие при осуществлении хозяйственной и иной деятельности, связанной с воздействием на природную среду как важнейшую составляющую окружающей среды, являющуюся основой жизни на Земле, в пределах территории Российской Федерации, 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также на континентальном шельфе и в исключительной экономической зоне Российской Федерации.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 охране окружающей среды от 10.01.2002 </a:t>
            </a:r>
            <a:r>
              <a:rPr lang="en-US" sz="2400" dirty="0"/>
              <a:t>N 7-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3638" y="1962356"/>
            <a:ext cx="11479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Статья 46. Требования в области охраны окружающей среды при размещении, проектировании, строительстве, реконструкции, вводе в эксплуатацию и эксплуатации объектов нефтегазодобывающих производств, объектов переработки, транспортировки, хранения и реализации нефти, газа и продуктов их переработки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Строительство и эксплуатация объектов нефтегазодобывающих производств, объектов переработки, транспортировки и хранения нефти и газа, расположенных в акваториях водных объектов, на континентальном шельфе и в исключительной экономической зоне Российской Федерации, допускаются при наличии положительных заключений государственной экологической экспертизы, государственной экспертизы проектной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Градостроительный кодекс </a:t>
            </a:r>
            <a:r>
              <a:rPr lang="ru-RU" sz="2400" dirty="0" smtClean="0"/>
              <a:t>от 29.12.2004 </a:t>
            </a:r>
            <a:r>
              <a:rPr lang="en-US" sz="2400" dirty="0" smtClean="0"/>
              <a:t>N 190-</a:t>
            </a:r>
            <a:r>
              <a:rPr lang="ru-RU" sz="2400" dirty="0" smtClean="0"/>
              <a:t>ФЗ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1520" y="2269301"/>
            <a:ext cx="10866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/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1. Подготовка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проектной документации, а также строительство, реконструкция объектов капитального строительства в соответствии с такой проектной документацией </a:t>
            </a:r>
            <a:r>
              <a:rPr lang="ru-RU" sz="16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не допускаются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без выполнения соответствующих инженерных изысканий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520" y="1980634"/>
            <a:ext cx="1237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Статья 47.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1519" y="3100298"/>
            <a:ext cx="10866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4. Инженерные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изыскания для подготовки проектной документации,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строительства, реконструкции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объектов капитального строительства выполняются в целях получения: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1) материалов о природных условиях территории, на которой будут осуществляться 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строительство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, реконструкция объектов капитального строительства, </a:t>
            </a:r>
            <a:r>
              <a:rPr lang="ru-RU" sz="16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и факторах техногенного воздействия на окружающую среду, о прогнозе их изменения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, необходимых для разработки решений относительно такой территории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1518" y="4640283"/>
            <a:ext cx="10676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6. Необходимость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выполнения отдельных видов инженерных изысканий, состав, объем и метод их выполнения устанавливаются с учетом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требований 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hlinkClick r:id="rId4"/>
              </a:rPr>
              <a:t>технических регламентов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16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программой </a:t>
            </a:r>
            <a:r>
              <a:rPr lang="ru-RU" sz="16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инженерных </a:t>
            </a:r>
            <a:r>
              <a:rPr lang="ru-RU" sz="1600" b="1" u="sng" dirty="0" smtClean="0">
                <a:solidFill>
                  <a:srgbClr val="333333"/>
                </a:solidFill>
                <a:latin typeface="Arial" panose="020B0604020202020204" pitchFamily="34" charset="0"/>
              </a:rPr>
              <a:t>изысканий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в зависимости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сложности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экологических 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условий территории, на которой будут осуществляться строительство, реконструкция объектов капитального строительства, степени изученности указанных условий.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01518" y="5963722"/>
            <a:ext cx="10676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ПРОБЛЕМА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: градостроительная деятельность - деятельность по развитию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территорий, а не акваторий, а значит при узкой трактовке может ограничиваться 1) сушей 2) внутренними морскими водами и территориальным морем РФ 3) территорией, на которую распространяется законодательство РФ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8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техническом регулировании от 27.12.2002 </a:t>
            </a:r>
            <a:r>
              <a:rPr lang="en-US" sz="2400" dirty="0"/>
              <a:t>N 184-</a:t>
            </a:r>
            <a:r>
              <a:rPr lang="ru-RU" sz="2400" dirty="0"/>
              <a:t>ФЗ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388" y="3517707"/>
            <a:ext cx="3743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Статья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46. Переходные положения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3639" y="3914635"/>
            <a:ext cx="111745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 дня вступления в силу настоящего Федерального закона впредь до вступления в силу соответствующих технических регламентов требования 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проектирования (включая изыскания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установленные нормативными правовыми актами Российской Федерации и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нормативными документами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федеральных органов исполнительной власти, подлежат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обязательному исполнению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только в части, соответствующей целям:</a:t>
            </a:r>
          </a:p>
          <a:p>
            <a:pPr indent="342900" algn="just">
              <a:lnSpc>
                <a:spcPct val="130000"/>
              </a:lnSpc>
            </a:pP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охраны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окружающей среды, жизни или здоровья животных и растений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3639" y="2053412"/>
            <a:ext cx="1107289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30000"/>
              </a:lnSpc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Статья 5.1. Особенности технического регулирования в области обеспечения безопасности зданий и сооружений</a:t>
            </a:r>
          </a:p>
          <a:p>
            <a:pPr indent="342900" algn="just">
              <a:lnSpc>
                <a:spcPct val="13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технического регулирования в области обеспечения безопасности зданий и сооружений устанавливаются Федеральным законом "Технический регламент о безопасности зданий и сооружений".</a:t>
            </a:r>
          </a:p>
        </p:txBody>
      </p:sp>
    </p:spTree>
    <p:extLst>
      <p:ext uri="{BB962C8B-B14F-4D97-AF65-F5344CB8AC3E}">
        <p14:creationId xmlns:p14="http://schemas.microsoft.com/office/powerpoint/2010/main" val="412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Техрегламент </a:t>
            </a:r>
            <a:r>
              <a:rPr lang="en-US" sz="2400" dirty="0"/>
              <a:t> </a:t>
            </a:r>
            <a:r>
              <a:rPr lang="ru-RU" sz="2400" dirty="0"/>
              <a:t>о безопасности зданий и сооружений от 30.12.2009 </a:t>
            </a:r>
            <a:r>
              <a:rPr lang="en-US" sz="2400" dirty="0"/>
              <a:t>N 384-</a:t>
            </a:r>
            <a:r>
              <a:rPr lang="ru-RU" sz="2400" dirty="0"/>
              <a:t>ФЗ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837" y="1922260"/>
            <a:ext cx="1147644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</a:pPr>
            <a:r>
              <a:rPr lang="ru-RU" b="1" dirty="0">
                <a:latin typeface="Arial" panose="020B0604020202020204" pitchFamily="34" charset="0"/>
              </a:rPr>
              <a:t>Статья 1. Цели принятия настоящего Федерального закона</a:t>
            </a:r>
            <a:endParaRPr lang="ru-RU" dirty="0">
              <a:latin typeface="Verdana" panose="020B0604030504040204" pitchFamily="34" charset="0"/>
            </a:endParaRPr>
          </a:p>
          <a:p>
            <a:pPr indent="342900" algn="just">
              <a:lnSpc>
                <a:spcPct val="13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принимается в целях:</a:t>
            </a:r>
          </a:p>
          <a:p>
            <a:pPr indent="342900" algn="just">
              <a:lnSpc>
                <a:spcPct val="13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охраны окружающей среды, жизни и здоровья животных и растений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399" y="3094889"/>
            <a:ext cx="10833315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b="1" dirty="0">
                <a:latin typeface="Arial" panose="020B0604020202020204" pitchFamily="34" charset="0"/>
              </a:rPr>
              <a:t>Статья 6. </a:t>
            </a:r>
            <a:r>
              <a:rPr lang="ru-RU" dirty="0">
                <a:latin typeface="Verdana" panose="020B0604030504040204" pitchFamily="34" charset="0"/>
              </a:rPr>
              <a:t> </a:t>
            </a:r>
          </a:p>
          <a:p>
            <a:pPr indent="342900" algn="just">
              <a:lnSpc>
                <a:spcPct val="13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Правительство Российской Федерации утверждает перечень национальных стандартов и сводов правил (частей таких стандартов и сводов правил), в результате применения которых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на обязательной основе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обеспечивается соблюдение требований настоящего Федерального закона.</a:t>
            </a:r>
          </a:p>
          <a:p>
            <a:pPr indent="342900" algn="just">
              <a:lnSpc>
                <a:spcPct val="13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Национальным органом Российской Федерации по стандартизации в соответствии с законодательством Российской Федерации о техническом регулировании утверждается, опубликовывается в печатном издании федерального органа исполнительной власти по техническому регулированию и размещается в информационной системе общего пользования в электронно-цифровой форме перечень документов в области стандартизации, в результате применения которых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на добровольной основе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обеспечивается соблюдение требований настоящего Федерального закона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423643" y="483662"/>
            <a:ext cx="11344715" cy="468000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175" cap="rnd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ПРАВОВАЯ БАЗА </a:t>
            </a:r>
            <a:r>
              <a:rPr lang="ru-RU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ИЭИ НА МОРЕ</a:t>
            </a:r>
            <a:endParaRPr lang="ru-RU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85684" y="114732"/>
            <a:ext cx="24063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ООО </a:t>
            </a:r>
            <a:r>
              <a:rPr lang="ru-RU" altLang="ru-RU" sz="1400" b="1" i="1" dirty="0" smtClean="0">
                <a:ln/>
                <a:solidFill>
                  <a:schemeClr val="accent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ГЦ «ИПМ»</a:t>
            </a:r>
            <a:endParaRPr lang="ru-RU" altLang="ru-RU" sz="1400" b="1" i="1" dirty="0">
              <a:ln/>
              <a:solidFill>
                <a:schemeClr val="accent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9" descr="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31" y="43935"/>
            <a:ext cx="28548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288C623-7B55-4F33-A505-4A8E6DD8C055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639" y="1037952"/>
            <a:ext cx="11344715" cy="422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Федеральные законы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3639" y="1500154"/>
            <a:ext cx="11344715" cy="4221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 континентальном шельфе РФ от 30.11.1995 </a:t>
            </a:r>
            <a:r>
              <a:rPr lang="en-US" sz="2400" dirty="0"/>
              <a:t>N 187-</a:t>
            </a:r>
            <a:r>
              <a:rPr lang="ru-RU" sz="2400" dirty="0"/>
              <a:t>ФЗ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208" y="2045261"/>
            <a:ext cx="1031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Статья 8. Особенности разведки континентального шельфа и разработки его минеральных ресурсов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208" y="2313163"/>
            <a:ext cx="10885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Пользователи недр, которым предоставлены участки, обязаны:</a:t>
            </a:r>
          </a:p>
          <a:p>
            <a:r>
              <a:rPr lang="ru-RU" dirty="0" smtClean="0"/>
              <a:t>осуществлять </a:t>
            </a:r>
            <a:r>
              <a:rPr lang="ru-RU" dirty="0"/>
              <a:t>технологические, гидротехнические, санитарные и иные мероприятия, а также соблюдать применимые принципы и нормы международного права, международные договоры Российской Федерации, федеральные законы и иные нормативные правовые акты Российской Федерации, в том числе </a:t>
            </a:r>
            <a:r>
              <a:rPr lang="ru-RU" b="1" u="sng" dirty="0"/>
              <a:t>по защите и сохранению морской среды и природных ресурсов континентального шельфа</a:t>
            </a:r>
            <a:r>
              <a:rPr lang="ru-RU" dirty="0"/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7212" y="5031667"/>
            <a:ext cx="11338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Объектами государственной экологической экспертизы являются проекты федеральных программ, другие документы и (или) документация, имеющие отношение к региональному геологическому изучению, геологическому изучению, разведке и добыче минеральных ресурсов континентального шельфа,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рыболовству, созданию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эксплуатации, использованию искусственных островов, установок, сооружений, прокладке подводных кабелей, трубопроводов, проведению буровых работ, захоронению отходов и других материалов, а также обосновывающие другие виды планируемой хозяйственной и иной деятельности на континентальном шельфе.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212" y="3784853"/>
            <a:ext cx="854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Статья </a:t>
            </a:r>
            <a:r>
              <a:rPr lang="ru-RU" b="1" dirty="0" smtClean="0"/>
              <a:t>31.</a:t>
            </a:r>
            <a:r>
              <a:rPr lang="ru-RU" b="1" dirty="0"/>
              <a:t> Государственная экологическая экспертиза на континентальном </a:t>
            </a:r>
            <a:r>
              <a:rPr lang="ru-RU" b="1" dirty="0" smtClean="0"/>
              <a:t>шельфе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639" y="4071842"/>
            <a:ext cx="11210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экологической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экспертизе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подлежат все виды документов и (или) документации, обосновывающих планируемую хозяйственную и иную деятельность на континентальном шельфе. Все виды хозяйственной деятельности на континентальном шельфе могут осуществляться только при наличии положительного заключения государственной экологической экспертизы.</a:t>
            </a:r>
            <a:endParaRPr lang="ru-RU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21789</TotalTime>
  <Words>3044</Words>
  <Application>Microsoft Office PowerPoint</Application>
  <PresentationFormat>Широкоэкранный</PresentationFormat>
  <Paragraphs>288</Paragraphs>
  <Slides>30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Михайловна Крюкова</dc:creator>
  <cp:lastModifiedBy>gcipm</cp:lastModifiedBy>
  <cp:revision>195</cp:revision>
  <dcterms:created xsi:type="dcterms:W3CDTF">2017-05-12T12:48:01Z</dcterms:created>
  <dcterms:modified xsi:type="dcterms:W3CDTF">2018-04-02T20:15:14Z</dcterms:modified>
</cp:coreProperties>
</file>