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72" r:id="rId3"/>
    <p:sldId id="309" r:id="rId4"/>
    <p:sldId id="310" r:id="rId5"/>
    <p:sldId id="339" r:id="rId6"/>
    <p:sldId id="338" r:id="rId7"/>
    <p:sldId id="337" r:id="rId8"/>
    <p:sldId id="336" r:id="rId9"/>
    <p:sldId id="335" r:id="rId10"/>
    <p:sldId id="320" r:id="rId11"/>
    <p:sldId id="341" r:id="rId12"/>
    <p:sldId id="334" r:id="rId13"/>
    <p:sldId id="278" r:id="rId14"/>
    <p:sldId id="322" r:id="rId15"/>
    <p:sldId id="342" r:id="rId16"/>
    <p:sldId id="329" r:id="rId17"/>
    <p:sldId id="330" r:id="rId18"/>
    <p:sldId id="331" r:id="rId19"/>
    <p:sldId id="333" r:id="rId20"/>
    <p:sldId id="29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9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17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ru-RU" smtClean="0"/>
              <a:t>06.11.2018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ru-RU" smtClean="0"/>
              <a:t>06.11.2018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12188825" cy="713232"/>
            <a:chOff x="0" y="0"/>
            <a:chExt cx="12188825" cy="713232"/>
          </a:xfrm>
        </p:grpSpPr>
        <p:sp>
          <p:nvSpPr>
            <p:cNvPr id="7" name="Прямоугольник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0" y="0"/>
            <a:ext cx="713232" cy="6858000"/>
            <a:chOff x="0" y="0"/>
            <a:chExt cx="713232" cy="6858000"/>
          </a:xfrm>
        </p:grpSpPr>
        <p:sp>
          <p:nvSpPr>
            <p:cNvPr id="12" name="Прямоугольник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1476762" y="0"/>
            <a:ext cx="746886" cy="6858000"/>
            <a:chOff x="11476762" y="0"/>
            <a:chExt cx="746886" cy="6858000"/>
          </a:xfrm>
        </p:grpSpPr>
        <p:sp>
          <p:nvSpPr>
            <p:cNvPr id="15" name="Прямоугольник 14"/>
            <p:cNvSpPr/>
            <p:nvPr/>
          </p:nvSpPr>
          <p:spPr>
            <a:xfrm flipH="1">
              <a:off x="1147676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flipH="1">
              <a:off x="1202093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 flipV="1">
            <a:off x="0" y="6144768"/>
            <a:ext cx="12188825" cy="713232"/>
            <a:chOff x="0" y="0"/>
            <a:chExt cx="12188825" cy="713232"/>
          </a:xfrm>
        </p:grpSpPr>
        <p:sp>
          <p:nvSpPr>
            <p:cNvPr id="18" name="Прямоугольник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749040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06.11.2018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06.11.2018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06.11.2018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6736" y="0"/>
            <a:ext cx="12188825" cy="548640"/>
            <a:chOff x="0" y="0"/>
            <a:chExt cx="12188825" cy="713232"/>
          </a:xfrm>
        </p:grpSpPr>
        <p:sp>
          <p:nvSpPr>
            <p:cNvPr id="12" name="Прямоугольник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06.11.2018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3749040"/>
            <a:ext cx="960120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ru-RU" smtClean="0"/>
              <a:t>06.11.2018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06.11.2018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06.11.2018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06.11.2018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12188825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0" y="1005840"/>
            <a:ext cx="72237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06.11.2018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48640" y="548640"/>
            <a:ext cx="6675120" cy="5760720"/>
          </a:xfrm>
          <a:noFill/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06.11.2018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7772400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 flipV="1">
            <a:off x="0" y="6309360"/>
            <a:ext cx="7772400" cy="548640"/>
            <a:chOff x="0" y="0"/>
            <a:chExt cx="12188825" cy="713232"/>
          </a:xfrm>
        </p:grpSpPr>
        <p:sp>
          <p:nvSpPr>
            <p:cNvPr id="12" name="Прямоугольник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 rot="5400000" flipV="1">
            <a:off x="-3154680" y="3154680"/>
            <a:ext cx="6858000" cy="548640"/>
            <a:chOff x="0" y="0"/>
            <a:chExt cx="12188825" cy="713232"/>
          </a:xfrm>
        </p:grpSpPr>
        <p:sp>
          <p:nvSpPr>
            <p:cNvPr id="15" name="Прямоугольник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 rot="16200000" flipH="1" flipV="1">
            <a:off x="4069079" y="3154681"/>
            <a:ext cx="6858000" cy="548640"/>
            <a:chOff x="0" y="0"/>
            <a:chExt cx="12188825" cy="713232"/>
          </a:xfrm>
        </p:grpSpPr>
        <p:sp>
          <p:nvSpPr>
            <p:cNvPr id="18" name="Прямоугольник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 bwMode="auto"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 bwMode="auto"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673352"/>
            <a:ext cx="95097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06.11.2018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84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28" y="205946"/>
            <a:ext cx="1496841" cy="134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711450" y="563434"/>
            <a:ext cx="6769100" cy="1857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Геотехническая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лаборатория 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48884" y="2754626"/>
            <a:ext cx="1034466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buNone/>
            </a:pPr>
            <a:r>
              <a:rPr lang="ru-RU" sz="2400" dirty="0" smtClean="0"/>
              <a:t>Повышение </a:t>
            </a:r>
            <a:r>
              <a:rPr lang="ru-RU" sz="2400" dirty="0"/>
              <a:t>рентабельности инженерных изысканий в строительстве в результате внедрения численных методов расчета </a:t>
            </a:r>
            <a:r>
              <a:rPr lang="ru-RU" sz="2400" dirty="0" smtClean="0"/>
              <a:t>грунтовых</a:t>
            </a:r>
            <a:endParaRPr lang="ru-RU" altLang="ru-RU" sz="2400" b="1" i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947738" y="4477110"/>
            <a:ext cx="8532812" cy="17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  <a:defRPr/>
            </a:pPr>
            <a:r>
              <a:rPr lang="ru-RU" altLang="ru-RU" sz="1600" b="1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Озмидов</a:t>
            </a:r>
            <a:r>
              <a:rPr lang="ru-RU" altLang="ru-RU" sz="16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Олег Ростиславович</a:t>
            </a:r>
            <a:endParaRPr lang="en-US" altLang="ru-RU" sz="1600" i="1" dirty="0" smtClean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  <a:defRPr/>
            </a:pPr>
            <a:r>
              <a:rPr lang="ru-RU" altLang="ru-RU" sz="1600" i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Академик РАЕН, </a:t>
            </a:r>
            <a:r>
              <a:rPr lang="ru-RU" altLang="ru-RU" sz="1600" i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 </a:t>
            </a:r>
            <a:r>
              <a:rPr lang="ru-RU" altLang="ru-RU" sz="1600" i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«МОСТДОРГЕОТРЕСТ»</a:t>
            </a:r>
            <a:endParaRPr lang="en-US" altLang="ru-RU" sz="1600" b="1" dirty="0" smtClean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Font typeface="Arial" pitchFamily="34" charset="0"/>
              <a:buNone/>
              <a:defRPr/>
            </a:pPr>
            <a:r>
              <a:rPr lang="ru-RU" altLang="ru-RU" sz="1600" b="1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Чипеев</a:t>
            </a:r>
            <a:r>
              <a:rPr lang="ru-RU" altLang="ru-RU" sz="16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Сергей Сергеевич</a:t>
            </a:r>
          </a:p>
          <a:p>
            <a:pPr marL="0" indent="0">
              <a:lnSpc>
                <a:spcPct val="70000"/>
              </a:lnSpc>
              <a:buFont typeface="Arial" pitchFamily="34" charset="0"/>
              <a:buNone/>
              <a:defRPr/>
            </a:pPr>
            <a:r>
              <a:rPr lang="ru-RU" altLang="ru-RU" sz="16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altLang="ru-RU" sz="1600" i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ачальник </a:t>
            </a:r>
            <a:r>
              <a:rPr lang="ru-RU" altLang="ru-RU" sz="1600" i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отдела динамической устойчивости грунтов АО «МОСТДОРГЕОТРЕСТ»</a:t>
            </a:r>
            <a:endParaRPr lang="en-US" altLang="ru-RU" sz="1600" i="1" dirty="0" smtClean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54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28" y="205946"/>
            <a:ext cx="1496841" cy="134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711450" y="563434"/>
            <a:ext cx="6769100" cy="1857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Hardening Soil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922" y="1200657"/>
            <a:ext cx="8816369" cy="451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5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28" y="205946"/>
            <a:ext cx="1496841" cy="134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67759" y="205946"/>
            <a:ext cx="8108480" cy="6114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60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Напряженно-деформированное состояние</a:t>
            </a:r>
            <a:endParaRPr lang="ru-RU" altLang="ru-RU" sz="24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826" y="1334638"/>
            <a:ext cx="6648937" cy="437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7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28" y="205946"/>
            <a:ext cx="1496841" cy="134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67759" y="205946"/>
            <a:ext cx="8108480" cy="6114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60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Модель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Hardening Soil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</a:t>
            </a:r>
            <a:endParaRPr lang="ru-RU" altLang="ru-RU" sz="32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759" y="1210537"/>
            <a:ext cx="8316302" cy="4192724"/>
          </a:xfrm>
          <a:prstGeom prst="rect">
            <a:avLst/>
          </a:prstGeom>
        </p:spPr>
      </p:pic>
      <p:sp>
        <p:nvSpPr>
          <p:cNvPr id="6" name="Объект 13"/>
          <p:cNvSpPr txBox="1">
            <a:spLocks/>
          </p:cNvSpPr>
          <p:nvPr/>
        </p:nvSpPr>
        <p:spPr>
          <a:xfrm>
            <a:off x="855088" y="5796390"/>
            <a:ext cx="10381323" cy="1061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sz="2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Позволяет ввести нелинейную зависимость жесткости грунта от амплитуды деформации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266964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28" y="205946"/>
            <a:ext cx="1496841" cy="134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67759" y="205946"/>
            <a:ext cx="8108480" cy="6114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60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Резонансная колонка</a:t>
            </a:r>
            <a:endParaRPr lang="ru-RU" altLang="ru-RU" sz="32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750" y="1061048"/>
            <a:ext cx="3621914" cy="4425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166" y="1932313"/>
            <a:ext cx="3674854" cy="3674854"/>
          </a:xfrm>
          <a:prstGeom prst="rect">
            <a:avLst/>
          </a:prstGeom>
        </p:spPr>
      </p:pic>
      <p:sp>
        <p:nvSpPr>
          <p:cNvPr id="9" name="Объект 13"/>
          <p:cNvSpPr txBox="1">
            <a:spLocks/>
          </p:cNvSpPr>
          <p:nvPr/>
        </p:nvSpPr>
        <p:spPr>
          <a:xfrm>
            <a:off x="1976524" y="5663500"/>
            <a:ext cx="3967078" cy="362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sz="2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* </a:t>
            </a:r>
            <a:r>
              <a:rPr lang="en-US" sz="1400" dirty="0" smtClean="0"/>
              <a:t>www.wille-geotechnik.com</a:t>
            </a:r>
            <a:endParaRPr lang="ru-RU" sz="1400" dirty="0" smtClean="0"/>
          </a:p>
        </p:txBody>
      </p:sp>
      <p:sp>
        <p:nvSpPr>
          <p:cNvPr id="10" name="Объект 13"/>
          <p:cNvSpPr txBox="1">
            <a:spLocks/>
          </p:cNvSpPr>
          <p:nvPr/>
        </p:nvSpPr>
        <p:spPr>
          <a:xfrm>
            <a:off x="6621999" y="5675411"/>
            <a:ext cx="3967078" cy="362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sz="2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* </a:t>
            </a:r>
            <a:r>
              <a:rPr lang="en-US" sz="1400" dirty="0" smtClean="0"/>
              <a:t>npp-geotek.ru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363560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28" y="205946"/>
            <a:ext cx="1496841" cy="134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711450" y="563434"/>
            <a:ext cx="6769100" cy="1857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Hardening Soil Small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059" y="1249779"/>
            <a:ext cx="9019813" cy="470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4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28" y="205946"/>
            <a:ext cx="1496841" cy="134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711450" y="563434"/>
            <a:ext cx="6769100" cy="1857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Геотехническая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лаборатория 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48884" y="3123957"/>
            <a:ext cx="103446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buNone/>
            </a:pP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	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 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Обработка лабораторных данных</a:t>
            </a:r>
          </a:p>
        </p:txBody>
      </p:sp>
    </p:spTree>
    <p:extLst>
      <p:ext uri="{BB962C8B-B14F-4D97-AF65-F5344CB8AC3E}">
        <p14:creationId xmlns:p14="http://schemas.microsoft.com/office/powerpoint/2010/main" val="288332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28" y="205946"/>
            <a:ext cx="1496841" cy="134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711450" y="563434"/>
            <a:ext cx="6769100" cy="1857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Верификация данных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109" y="1061299"/>
            <a:ext cx="8323307" cy="530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9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28" y="205946"/>
            <a:ext cx="1496841" cy="134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711450" y="563434"/>
            <a:ext cx="6769100" cy="1857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Статистическая обработка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089" y="999980"/>
            <a:ext cx="6195307" cy="517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9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28" y="205946"/>
            <a:ext cx="1496841" cy="134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711450" y="563434"/>
            <a:ext cx="6769100" cy="1857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Статистическая обработка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193" y="2060101"/>
            <a:ext cx="10064518" cy="359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4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28" y="205946"/>
            <a:ext cx="1496841" cy="134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711450" y="563434"/>
            <a:ext cx="6769100" cy="1857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Геотехническая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лаборатория 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48884" y="2970070"/>
            <a:ext cx="1034466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buNone/>
            </a:pPr>
            <a:r>
              <a:rPr lang="ru-RU" sz="4400" dirty="0" smtClean="0">
                <a:solidFill>
                  <a:schemeClr val="tx1">
                    <a:lumMod val="75000"/>
                  </a:schemeClr>
                </a:solidFill>
              </a:rPr>
              <a:t>Спасибо за внимание!</a:t>
            </a:r>
            <a:endParaRPr lang="ru-RU" altLang="ru-RU" sz="4400" b="1" i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27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28" y="205946"/>
            <a:ext cx="1496841" cy="134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711450" y="563434"/>
            <a:ext cx="6769100" cy="1857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Мощность сжимаемой толщи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347" y="1156189"/>
            <a:ext cx="5776521" cy="48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2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28" y="205946"/>
            <a:ext cx="1496841" cy="134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711450" y="563434"/>
            <a:ext cx="6769100" cy="1857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Мощность сжимаемой толщи 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626" y="1261760"/>
            <a:ext cx="7144747" cy="43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0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28" y="205946"/>
            <a:ext cx="1496841" cy="134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711450" y="563434"/>
            <a:ext cx="6769100" cy="1857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Мощность сжимаемой толщи 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679" y="1733313"/>
            <a:ext cx="7106642" cy="339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8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28" y="205946"/>
            <a:ext cx="1496841" cy="134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711450" y="563434"/>
            <a:ext cx="6769100" cy="1857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Мощность сжимаемой толщи 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50" y="880143"/>
            <a:ext cx="6982799" cy="56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2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28" y="205946"/>
            <a:ext cx="1496841" cy="134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711450" y="563434"/>
            <a:ext cx="6769100" cy="1857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Мощность сжимаемой толщи 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784" y="2155108"/>
            <a:ext cx="7030431" cy="34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2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28" y="205946"/>
            <a:ext cx="1496841" cy="134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711450" y="563434"/>
            <a:ext cx="6769100" cy="1857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Мощность сжимаемой толщи 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966" y="1204613"/>
            <a:ext cx="8931517" cy="481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6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28" y="205946"/>
            <a:ext cx="1496841" cy="134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711450" y="563434"/>
            <a:ext cx="6769100" cy="1857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Мощность сжимаемой толщи 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904" y="1022371"/>
            <a:ext cx="6396787" cy="517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2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28" y="205946"/>
            <a:ext cx="1496841" cy="134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932" y="1320537"/>
            <a:ext cx="7441841" cy="480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67759" y="205946"/>
            <a:ext cx="8108480" cy="6114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60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Модель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Hardening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</a:t>
            </a:r>
            <a:endParaRPr lang="ru-RU" alt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314488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er Green 16x9">
  <a:themeElements>
    <a:clrScheme name="Sheer Green">
      <a:dk1>
        <a:srgbClr val="624D38"/>
      </a:dk1>
      <a:lt1>
        <a:srgbClr val="FFFFFF"/>
      </a:lt1>
      <a:dk2>
        <a:srgbClr val="404040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04C4809-32CE-4D76-8837-BF87A221E8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прозрачной зеленой рамкой (широкоэкранный формат)</Template>
  <TotalTime>0</TotalTime>
  <Words>102</Words>
  <Application>Microsoft Office PowerPoint</Application>
  <PresentationFormat>Широкоэкранный</PresentationFormat>
  <Paragraphs>29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Sheer Green 16x9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2017-10-31T14:26:17Z</dcterms:created>
  <dcterms:modified xsi:type="dcterms:W3CDTF">2018-11-06T14:01:58Z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TC029208979991</vt:lpwstr>
  </property>
</Properties>
</file>