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02" r:id="rId2"/>
    <p:sldId id="432" r:id="rId3"/>
    <p:sldId id="448" r:id="rId4"/>
    <p:sldId id="447" r:id="rId5"/>
    <p:sldId id="446" r:id="rId6"/>
    <p:sldId id="451" r:id="rId7"/>
    <p:sldId id="455" r:id="rId8"/>
    <p:sldId id="456" r:id="rId9"/>
    <p:sldId id="454" r:id="rId10"/>
    <p:sldId id="452" r:id="rId11"/>
    <p:sldId id="450" r:id="rId12"/>
    <p:sldId id="434" r:id="rId13"/>
    <p:sldId id="449" r:id="rId14"/>
    <p:sldId id="453" r:id="rId15"/>
    <p:sldId id="457" r:id="rId16"/>
    <p:sldId id="458" r:id="rId17"/>
    <p:sldId id="459" r:id="rId18"/>
    <p:sldId id="460" r:id="rId19"/>
    <p:sldId id="461" r:id="rId20"/>
    <p:sldId id="462" r:id="rId21"/>
    <p:sldId id="463" r:id="rId22"/>
    <p:sldId id="261" r:id="rId23"/>
  </p:sldIdLst>
  <p:sldSz cx="9145588" cy="7308850"/>
  <p:notesSz cx="6794500" cy="99314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DaxlineCyrSC-Regular" pitchFamily="82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DaxlineCyrSC-Regular" pitchFamily="82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DaxlineCyrSC-Regular" pitchFamily="82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DaxlineCyrSC-Regular" pitchFamily="82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DaxlineCyrSC-Regular" pitchFamily="82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DaxlineCyrSC-Regular" pitchFamily="82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DaxlineCyrSC-Regular" pitchFamily="82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DaxlineCyrSC-Regular" pitchFamily="82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DaxlineCyrSC-Regular" pitchFamily="82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EC7614C-8CB1-4FD7-B41C-1BB443D317FD}">
          <p14:sldIdLst>
            <p14:sldId id="402"/>
            <p14:sldId id="432"/>
            <p14:sldId id="448"/>
            <p14:sldId id="447"/>
            <p14:sldId id="446"/>
            <p14:sldId id="451"/>
            <p14:sldId id="455"/>
            <p14:sldId id="456"/>
            <p14:sldId id="454"/>
            <p14:sldId id="452"/>
            <p14:sldId id="450"/>
            <p14:sldId id="434"/>
            <p14:sldId id="449"/>
            <p14:sldId id="453"/>
            <p14:sldId id="457"/>
            <p14:sldId id="458"/>
            <p14:sldId id="459"/>
            <p14:sldId id="460"/>
            <p14:sldId id="461"/>
            <p14:sldId id="462"/>
            <p14:sldId id="463"/>
            <p14:sldId id="261"/>
          </p14:sldIdLst>
        </p14:section>
        <p14:section name="Раздел без заголовка" id="{629C1567-7BC1-43F9-9A97-BE2C9A9F3F09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302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90B6C2"/>
    <a:srgbClr val="666699"/>
    <a:srgbClr val="DDDDDD"/>
    <a:srgbClr val="425E70"/>
    <a:srgbClr val="AADB5B"/>
    <a:srgbClr val="7AD066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4673" autoAdjust="0"/>
  </p:normalViewPr>
  <p:slideViewPr>
    <p:cSldViewPr>
      <p:cViewPr>
        <p:scale>
          <a:sx n="40" d="100"/>
          <a:sy n="40" d="100"/>
        </p:scale>
        <p:origin x="-2722" y="-1066"/>
      </p:cViewPr>
      <p:guideLst>
        <p:guide orient="horz" pos="2302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180023" cy="18002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0AC45-8F11-BB46-99AC-45EDE03EE83C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F439E-70C9-0644-90A0-0BA5426AF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238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657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645" y="0"/>
            <a:ext cx="2944283" cy="49657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68388" y="744538"/>
            <a:ext cx="465772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3106"/>
            <a:ext cx="2944283" cy="49657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645" y="9433106"/>
            <a:ext cx="2944283" cy="49657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2722C54E-6E79-48F7-9228-CA3BA8DA3D2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21802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270125"/>
            <a:ext cx="7773988" cy="15668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141788"/>
            <a:ext cx="6402388" cy="186848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11.04.2014 МГУ ИГЭ РАН   Научно-практическая лекция на тему: «Гидрогеологические методы в составе инженерно-геологических изысканий»   РОСАТОМ 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634010-DB72-457C-94EC-F63470EAFE8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1161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11.04.2014 МГУ ИГЭ РАН   Научно-практическая лекция на тему: «Гидрогеологические методы в составе инженерно-геологических изысканий»   РОСАТОМ 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204A9E-E635-4ABD-A94B-62BAC59C03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2241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30988" y="292100"/>
            <a:ext cx="2057400" cy="62372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21388" cy="62372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11.04.2014 МГУ ИГЭ РАН   Научно-практическая лекция на тему: «Гидрогеологические методы в составе инженерно-геологических изысканий»   РОСАТОМ 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DDCF76-2160-4F0F-8F1A-B33EC9BA85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1744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31188" cy="1219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704975"/>
            <a:ext cx="4038600" cy="48244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04975"/>
            <a:ext cx="4040188" cy="48244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11.04.2014 МГУ ИГЭ РАН   Научно-практическая лекция на тему: «Гидрогеологические методы в составе инженерно-геологических изысканий»   РОСАТОМ 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632955-5CC7-451C-9C4E-1EB5E6DB7F9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0644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11.04.2014 МГУ ИГЭ РАН   Научно-практическая лекция на тему: «Гидрогеологические методы в составе инженерно-геологических изысканий»   РОСАТОМ 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879793-7F87-4F34-A941-3FA2EB874D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7844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695825"/>
            <a:ext cx="7773987" cy="14525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097213"/>
            <a:ext cx="7773987" cy="15986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11.04.2014 МГУ ИГЭ РАН   Научно-практическая лекция на тему: «Гидрогеологические методы в составе инженерно-геологических изысканий»   РОСАТОМ 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68D9B4-F4D9-4F69-ACD6-714EAE69895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3746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04975"/>
            <a:ext cx="4038600" cy="4824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04975"/>
            <a:ext cx="4040188" cy="4824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11.04.2014 МГУ ИГЭ РАН   Научно-практическая лекция на тему: «Гидрогеологические методы в составе инженерно-геологических изысканий»   РОСАТОМ 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DF9C3D-51C1-446E-9145-6B000DBDE65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6305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36713"/>
            <a:ext cx="4040188" cy="681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317750"/>
            <a:ext cx="4040188" cy="42116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6613" y="1636713"/>
            <a:ext cx="4041775" cy="681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6613" y="2317750"/>
            <a:ext cx="4041775" cy="42116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11.04.2014 МГУ ИГЭ РАН   Научно-практическая лекция на тему: «Гидрогеологические методы в составе инженерно-геологических изысканий»   РОСАТОМ </a:t>
            </a: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2E189D-700B-4C54-A620-AC9BB4E12CB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1428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11.04.2014 МГУ ИГЭ РАН   Научно-практическая лекция на тему: «Гидрогеологические методы в составе инженерно-геологических изысканий»   РОСАТОМ 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CCF96E-C9AD-4A45-94DE-FABC136C564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2429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11.04.2014 МГУ ИГЭ РАН   Научно-практическая лекция на тему: «Гидрогеологические методы в составе инженерно-геологических изысканий»   РОСАТОМ 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F27724-F521-4958-B661-A959DFE8297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4857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0513"/>
            <a:ext cx="3008313" cy="1238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90513"/>
            <a:ext cx="5113338" cy="62388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528763"/>
            <a:ext cx="3008313" cy="50006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11.04.2014 МГУ ИГЭ РАН   Научно-практическая лекция на тему: «Гидрогеологические методы в составе инженерно-геологических изысканий»   РОСАТОМ 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5ECBB3-ED15-4258-99E4-0F7402B8B5D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6779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5116513"/>
            <a:ext cx="548798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52463"/>
            <a:ext cx="5487987" cy="43862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719763"/>
            <a:ext cx="5487987" cy="8588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11.04.2014 МГУ ИГЭ РАН   Научно-практическая лекция на тему: «Гидрогеологические методы в составе инженерно-геологических изысканий»   РОСАТОМ 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9D3185-F2BF-441A-BEC3-C6A69D2152D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676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311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19" tIns="47009" rIns="94019" bIns="470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04975"/>
            <a:ext cx="8231188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19" tIns="47009" rIns="94019" bIns="470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656388"/>
            <a:ext cx="2133600" cy="5064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019" tIns="47009" rIns="94019" bIns="47009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56388"/>
            <a:ext cx="2897188" cy="5064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019" tIns="47009" rIns="94019" bIns="4700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 smtClean="0"/>
              <a:t>11.04.2014 МГУ ИГЭ РАН   Научно-практическая лекция на тему: «Гидрогеологические методы в составе инженерно-геологических изысканий»   РОСАТОМ </a:t>
            </a: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4788" y="6656388"/>
            <a:ext cx="2133600" cy="5064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019" tIns="47009" rIns="94019" bIns="4700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2334C77C-E86A-42AD-B77A-05ACB7AC7A7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93980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3980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Arial" charset="0"/>
          <a:cs typeface="Arial" charset="0"/>
        </a:defRPr>
      </a:lvl2pPr>
      <a:lvl3pPr algn="ctr" defTabSz="93980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Arial" charset="0"/>
          <a:cs typeface="Arial" charset="0"/>
        </a:defRPr>
      </a:lvl3pPr>
      <a:lvl4pPr algn="ctr" defTabSz="93980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Arial" charset="0"/>
          <a:cs typeface="Arial" charset="0"/>
        </a:defRPr>
      </a:lvl4pPr>
      <a:lvl5pPr algn="ctr" defTabSz="93980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Arial" charset="0"/>
          <a:cs typeface="Arial" charset="0"/>
        </a:defRPr>
      </a:lvl5pPr>
      <a:lvl6pPr marL="457200" algn="ctr" defTabSz="939800" rtl="0" fontAlgn="base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Arial" charset="0"/>
          <a:cs typeface="Arial" charset="0"/>
        </a:defRPr>
      </a:lvl6pPr>
      <a:lvl7pPr marL="914400" algn="ctr" defTabSz="939800" rtl="0" fontAlgn="base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Arial" charset="0"/>
          <a:cs typeface="Arial" charset="0"/>
        </a:defRPr>
      </a:lvl7pPr>
      <a:lvl8pPr marL="1371600" algn="ctr" defTabSz="939800" rtl="0" fontAlgn="base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Arial" charset="0"/>
          <a:cs typeface="Arial" charset="0"/>
        </a:defRPr>
      </a:lvl8pPr>
      <a:lvl9pPr marL="1828800" algn="ctr" defTabSz="939800" rtl="0" fontAlgn="base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52425" indent="-352425" algn="l" defTabSz="939800" rtl="0" eaLnBrk="0" fontAlgn="base" hangingPunct="0">
        <a:spcBef>
          <a:spcPct val="20000"/>
        </a:spcBef>
        <a:spcAft>
          <a:spcPct val="0"/>
        </a:spcAft>
        <a:buChar char="•"/>
        <a:defRPr sz="3300">
          <a:solidFill>
            <a:schemeClr val="tx1"/>
          </a:solidFill>
          <a:latin typeface="+mn-lt"/>
          <a:ea typeface="+mn-ea"/>
          <a:cs typeface="+mn-cs"/>
        </a:defRPr>
      </a:lvl1pPr>
      <a:lvl2pPr marL="763588" indent="-293688" algn="l" defTabSz="939800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cs typeface="+mn-cs"/>
        </a:defRPr>
      </a:lvl2pPr>
      <a:lvl3pPr marL="1174750" indent="-234950" algn="l" defTabSz="939800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cs typeface="+mn-cs"/>
        </a:defRPr>
      </a:lvl3pPr>
      <a:lvl4pPr marL="1644650" indent="-234950" algn="l" defTabSz="939800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4pPr>
      <a:lvl5pPr marL="2116138" indent="-236538" algn="l" defTabSz="93980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cs typeface="+mn-cs"/>
        </a:defRPr>
      </a:lvl5pPr>
      <a:lvl6pPr marL="2573338" indent="-236538" algn="l" defTabSz="93980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cs typeface="+mn-cs"/>
        </a:defRPr>
      </a:lvl6pPr>
      <a:lvl7pPr marL="3030538" indent="-236538" algn="l" defTabSz="93980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cs typeface="+mn-cs"/>
        </a:defRPr>
      </a:lvl7pPr>
      <a:lvl8pPr marL="3487738" indent="-236538" algn="l" defTabSz="93980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cs typeface="+mn-cs"/>
        </a:defRPr>
      </a:lvl8pPr>
      <a:lvl9pPr marL="3944938" indent="-236538" algn="l" defTabSz="939800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lexey.bershov@petromodeling.com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6" descr="Blue-and-green-abstract-space-curve_1920x120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98" t="43042" r="6864" b="9917"/>
          <a:stretch/>
        </p:blipFill>
        <p:spPr>
          <a:xfrm>
            <a:off x="-656232" y="2404464"/>
            <a:ext cx="9801821" cy="2012728"/>
          </a:xfrm>
          <a:prstGeom prst="rect">
            <a:avLst/>
          </a:prstGeom>
        </p:spPr>
      </p:pic>
      <p:sp>
        <p:nvSpPr>
          <p:cNvPr id="2052" name="Text Box 13"/>
          <p:cNvSpPr txBox="1">
            <a:spLocks noChangeArrowheads="1"/>
          </p:cNvSpPr>
          <p:nvPr/>
        </p:nvSpPr>
        <p:spPr bwMode="auto">
          <a:xfrm>
            <a:off x="359086" y="3014574"/>
            <a:ext cx="8786502" cy="88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20979" bIns="45151" anchor="b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ts val="1158"/>
              </a:spcAf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работ на инженерно-геологические изыскания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26714" y="4812478"/>
            <a:ext cx="8666632" cy="101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19" tIns="47009" rIns="94019" bIns="47009"/>
          <a:lstStyle>
            <a:lvl1pPr marL="352425" indent="-352425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ct val="50000"/>
              </a:spcBef>
            </a:pPr>
            <a:r>
              <a:rPr lang="ru-RU" altLang="ru-RU" sz="1400" b="1" dirty="0" err="1">
                <a:latin typeface="Calibri" panose="020F0502020204030204" pitchFamily="34" charset="0"/>
              </a:rPr>
              <a:t>Бершов</a:t>
            </a:r>
            <a:r>
              <a:rPr lang="ru-RU" altLang="ru-RU" sz="1400" b="1" dirty="0">
                <a:latin typeface="Calibri" panose="020F0502020204030204" pitchFamily="34" charset="0"/>
              </a:rPr>
              <a:t> Алексей Викторович</a:t>
            </a:r>
          </a:p>
          <a:p>
            <a:pPr marL="0" indent="0">
              <a:spcBef>
                <a:spcPct val="50000"/>
              </a:spcBef>
            </a:pPr>
            <a:r>
              <a:rPr lang="ru-RU" altLang="ru-RU" sz="1400" b="1" dirty="0">
                <a:latin typeface="Calibri" panose="020F0502020204030204" pitchFamily="34" charset="0"/>
              </a:rPr>
              <a:t>Генеральный директор ГК </a:t>
            </a:r>
            <a:r>
              <a:rPr lang="ru-RU" altLang="ru-RU" sz="1400" b="1" dirty="0" err="1">
                <a:latin typeface="Calibri" panose="020F0502020204030204" pitchFamily="34" charset="0"/>
              </a:rPr>
              <a:t>ПетроМоделинг</a:t>
            </a:r>
            <a:endParaRPr lang="ru-RU" altLang="ru-RU" sz="1400" b="1" dirty="0">
              <a:latin typeface="Calibri" panose="020F0502020204030204" pitchFamily="34" charset="0"/>
            </a:endParaRPr>
          </a:p>
          <a:p>
            <a:pPr marL="0" indent="0">
              <a:spcBef>
                <a:spcPct val="50000"/>
              </a:spcBef>
            </a:pPr>
            <a:r>
              <a:rPr lang="ru-RU" altLang="ru-RU" sz="1400" b="1" dirty="0">
                <a:latin typeface="Calibri" panose="020F0502020204030204" pitchFamily="34" charset="0"/>
              </a:rPr>
              <a:t> Геологический факультет МГУ им. М. В. Ломоносова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altLang="ru-RU" sz="1400" b="1" dirty="0" smtClean="0">
                <a:latin typeface="Calibri" panose="020F0502020204030204" pitchFamily="34" charset="0"/>
              </a:rPr>
              <a:t>+</a:t>
            </a:r>
            <a:r>
              <a:rPr lang="ru-RU" altLang="ru-RU" sz="1400" b="1" dirty="0" smtClean="0">
                <a:latin typeface="Calibri" panose="020F0502020204030204" pitchFamily="34" charset="0"/>
              </a:rPr>
              <a:t>79030040259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ru-RU" sz="1400" b="1" dirty="0" smtClean="0">
                <a:latin typeface="Calibri" panose="020F0502020204030204" pitchFamily="34" charset="0"/>
                <a:hlinkClick r:id="rId3"/>
              </a:rPr>
              <a:t>Alexey.bershov@petromodeling.com</a:t>
            </a:r>
            <a:r>
              <a:rPr lang="en-US" altLang="ru-RU" sz="1400" b="1" dirty="0" smtClean="0">
                <a:latin typeface="Calibri" panose="020F0502020204030204" pitchFamily="34" charset="0"/>
              </a:rPr>
              <a:t> </a:t>
            </a:r>
            <a:endParaRPr lang="ru-RU" altLang="ru-RU" sz="1400" b="1" dirty="0">
              <a:latin typeface="Calibri" panose="020F0502020204030204" pitchFamily="34" charset="0"/>
            </a:endParaRPr>
          </a:p>
          <a:p>
            <a:pPr marL="0" indent="0">
              <a:spcBef>
                <a:spcPct val="50000"/>
              </a:spcBef>
            </a:pPr>
            <a:endParaRPr lang="ru-RU" altLang="ru-RU" sz="1400" b="1" dirty="0"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ru-RU" altLang="ru-RU" sz="1400" b="1" dirty="0">
              <a:latin typeface="Calibri" panose="020F0502020204030204" pitchFamily="34" charset="0"/>
            </a:endParaRPr>
          </a:p>
        </p:txBody>
      </p:sp>
      <p:pic>
        <p:nvPicPr>
          <p:cNvPr id="15" name="Picture 8" descr="pm_magazine_back_0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6" t="22042" r="48857" b="68416"/>
          <a:stretch/>
        </p:blipFill>
        <p:spPr>
          <a:xfrm>
            <a:off x="5509061" y="5825597"/>
            <a:ext cx="3466368" cy="118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2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513790" y="775190"/>
            <a:ext cx="8229600" cy="611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2425" indent="-352425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600" dirty="0"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ru-RU" altLang="ru-RU" sz="2400" dirty="0">
              <a:latin typeface="Calibri" panose="020F0502020204030204" pitchFamily="34" charset="0"/>
            </a:endParaRP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0" y="0"/>
            <a:ext cx="180975" cy="954088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0" y="1314450"/>
            <a:ext cx="180975" cy="5994400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1" y="1543887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1" y="1854195"/>
            <a:ext cx="180974" cy="3103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0" name="Rectangle 7"/>
          <p:cNvSpPr>
            <a:spLocks noChangeArrowheads="1"/>
          </p:cNvSpPr>
          <p:nvPr/>
        </p:nvSpPr>
        <p:spPr bwMode="auto">
          <a:xfrm>
            <a:off x="1" y="2059403"/>
            <a:ext cx="180974" cy="3103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1" name="Rectangle 7"/>
          <p:cNvSpPr>
            <a:spLocks noChangeArrowheads="1"/>
          </p:cNvSpPr>
          <p:nvPr/>
        </p:nvSpPr>
        <p:spPr bwMode="auto">
          <a:xfrm>
            <a:off x="1" y="2369711"/>
            <a:ext cx="180974" cy="3103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2" name="Rectangle 7"/>
          <p:cNvSpPr>
            <a:spLocks noChangeArrowheads="1"/>
          </p:cNvSpPr>
          <p:nvPr/>
        </p:nvSpPr>
        <p:spPr bwMode="auto">
          <a:xfrm>
            <a:off x="-1" y="2574919"/>
            <a:ext cx="180974" cy="3103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3" name="Rectangle 7"/>
          <p:cNvSpPr>
            <a:spLocks noChangeArrowheads="1"/>
          </p:cNvSpPr>
          <p:nvPr/>
        </p:nvSpPr>
        <p:spPr bwMode="auto">
          <a:xfrm>
            <a:off x="-1" y="2885227"/>
            <a:ext cx="180974" cy="310308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4" name="Rectangle 7"/>
          <p:cNvSpPr>
            <a:spLocks noChangeArrowheads="1"/>
          </p:cNvSpPr>
          <p:nvPr/>
        </p:nvSpPr>
        <p:spPr bwMode="auto">
          <a:xfrm>
            <a:off x="-1" y="3090435"/>
            <a:ext cx="180974" cy="310308"/>
          </a:xfrm>
          <a:prstGeom prst="rect">
            <a:avLst/>
          </a:prstGeom>
          <a:solidFill>
            <a:srgbClr val="90B6C2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5" name="Rectangle 7"/>
          <p:cNvSpPr>
            <a:spLocks noChangeArrowheads="1"/>
          </p:cNvSpPr>
          <p:nvPr/>
        </p:nvSpPr>
        <p:spPr bwMode="auto">
          <a:xfrm>
            <a:off x="-1" y="3400743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pic>
        <p:nvPicPr>
          <p:cNvPr id="69" name="Picture 9" descr="logo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551" y="6793365"/>
            <a:ext cx="203676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10"/>
          <p:cNvSpPr>
            <a:spLocks noChangeArrowheads="1"/>
          </p:cNvSpPr>
          <p:nvPr/>
        </p:nvSpPr>
        <p:spPr bwMode="auto">
          <a:xfrm>
            <a:off x="573635" y="19428"/>
            <a:ext cx="8229600" cy="384721"/>
          </a:xfrm>
          <a:prstGeom prst="rect">
            <a:avLst/>
          </a:prstGeom>
          <a:noFill/>
          <a:extLst/>
        </p:spPr>
        <p:txBody>
          <a:bodyPr>
            <a:spAutoFit/>
          </a:bodyPr>
          <a:lstStyle/>
          <a:p>
            <a:pPr algn="ctr"/>
            <a:r>
              <a:rPr lang="ru-RU" altLang="ru-RU" b="1" u="sng" dirty="0" smtClean="0">
                <a:latin typeface="+mn-lt"/>
              </a:rPr>
              <a:t>Пример оформления таблицы объемов</a:t>
            </a:r>
            <a:endParaRPr lang="ru-RU" altLang="ru-RU" dirty="0">
              <a:latin typeface="+mn-lt"/>
            </a:endParaRPr>
          </a:p>
        </p:txBody>
      </p:sp>
      <p:pic>
        <p:nvPicPr>
          <p:cNvPr id="22" name="Picture 6" descr="Blue-and-green-abstract-space-curve_1920x120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t="50001" r="5392" b="11531"/>
          <a:stretch/>
        </p:blipFill>
        <p:spPr>
          <a:xfrm rot="16200000">
            <a:off x="-3438292" y="3438293"/>
            <a:ext cx="7308851" cy="4322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03" y="779123"/>
            <a:ext cx="8534806" cy="421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1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513790" y="775190"/>
            <a:ext cx="8229600" cy="611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2425" indent="-352425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600" dirty="0"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ru-RU" altLang="ru-RU" sz="2400" dirty="0">
              <a:latin typeface="Calibri" panose="020F0502020204030204" pitchFamily="34" charset="0"/>
            </a:endParaRP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0" y="0"/>
            <a:ext cx="180975" cy="954088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0" y="1314450"/>
            <a:ext cx="180975" cy="5994400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1" y="1543887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1" y="1854195"/>
            <a:ext cx="180974" cy="3103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0" name="Rectangle 7"/>
          <p:cNvSpPr>
            <a:spLocks noChangeArrowheads="1"/>
          </p:cNvSpPr>
          <p:nvPr/>
        </p:nvSpPr>
        <p:spPr bwMode="auto">
          <a:xfrm>
            <a:off x="1" y="2059403"/>
            <a:ext cx="180974" cy="3103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1" name="Rectangle 7"/>
          <p:cNvSpPr>
            <a:spLocks noChangeArrowheads="1"/>
          </p:cNvSpPr>
          <p:nvPr/>
        </p:nvSpPr>
        <p:spPr bwMode="auto">
          <a:xfrm>
            <a:off x="1" y="2369711"/>
            <a:ext cx="180974" cy="3103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2" name="Rectangle 7"/>
          <p:cNvSpPr>
            <a:spLocks noChangeArrowheads="1"/>
          </p:cNvSpPr>
          <p:nvPr/>
        </p:nvSpPr>
        <p:spPr bwMode="auto">
          <a:xfrm>
            <a:off x="-1" y="2574919"/>
            <a:ext cx="180974" cy="3103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3" name="Rectangle 7"/>
          <p:cNvSpPr>
            <a:spLocks noChangeArrowheads="1"/>
          </p:cNvSpPr>
          <p:nvPr/>
        </p:nvSpPr>
        <p:spPr bwMode="auto">
          <a:xfrm>
            <a:off x="-1" y="2885227"/>
            <a:ext cx="180974" cy="310308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4" name="Rectangle 7"/>
          <p:cNvSpPr>
            <a:spLocks noChangeArrowheads="1"/>
          </p:cNvSpPr>
          <p:nvPr/>
        </p:nvSpPr>
        <p:spPr bwMode="auto">
          <a:xfrm>
            <a:off x="-1" y="3090435"/>
            <a:ext cx="180974" cy="310308"/>
          </a:xfrm>
          <a:prstGeom prst="rect">
            <a:avLst/>
          </a:prstGeom>
          <a:solidFill>
            <a:srgbClr val="90B6C2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5" name="Rectangle 7"/>
          <p:cNvSpPr>
            <a:spLocks noChangeArrowheads="1"/>
          </p:cNvSpPr>
          <p:nvPr/>
        </p:nvSpPr>
        <p:spPr bwMode="auto">
          <a:xfrm>
            <a:off x="-1" y="3400743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pic>
        <p:nvPicPr>
          <p:cNvPr id="69" name="Picture 9" descr="logo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551" y="6793365"/>
            <a:ext cx="203676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10"/>
          <p:cNvSpPr>
            <a:spLocks noChangeArrowheads="1"/>
          </p:cNvSpPr>
          <p:nvPr/>
        </p:nvSpPr>
        <p:spPr bwMode="auto">
          <a:xfrm>
            <a:off x="573635" y="19428"/>
            <a:ext cx="8229600" cy="384721"/>
          </a:xfrm>
          <a:prstGeom prst="rect">
            <a:avLst/>
          </a:prstGeom>
          <a:noFill/>
          <a:extLst/>
        </p:spPr>
        <p:txBody>
          <a:bodyPr>
            <a:spAutoFit/>
          </a:bodyPr>
          <a:lstStyle/>
          <a:p>
            <a:pPr algn="ctr"/>
            <a:r>
              <a:rPr lang="ru-RU" altLang="ru-RU" b="1" u="sng" dirty="0" smtClean="0">
                <a:latin typeface="+mn-lt"/>
              </a:rPr>
              <a:t>Пример оформления КФМ в программе работ</a:t>
            </a:r>
            <a:endParaRPr lang="ru-RU" altLang="ru-RU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12" y="594034"/>
            <a:ext cx="8779365" cy="619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Blue-and-green-abstract-space-curve_1920x120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t="50001" r="5392" b="11531"/>
          <a:stretch/>
        </p:blipFill>
        <p:spPr>
          <a:xfrm rot="16200000">
            <a:off x="-3438292" y="3438293"/>
            <a:ext cx="7308851" cy="43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8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432265" y="594034"/>
            <a:ext cx="82296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2425" indent="-352425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600" dirty="0"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ru-RU" altLang="ru-RU" sz="2400" dirty="0">
              <a:latin typeface="Calibri" panose="020F0502020204030204" pitchFamily="34" charset="0"/>
            </a:endParaRPr>
          </a:p>
        </p:txBody>
      </p:sp>
      <p:sp>
        <p:nvSpPr>
          <p:cNvPr id="15" name="Rectangle 39"/>
          <p:cNvSpPr>
            <a:spLocks noChangeArrowheads="1"/>
          </p:cNvSpPr>
          <p:nvPr/>
        </p:nvSpPr>
        <p:spPr bwMode="auto">
          <a:xfrm>
            <a:off x="-101197" y="4152561"/>
            <a:ext cx="184763" cy="38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0" y="0"/>
            <a:ext cx="180975" cy="954088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1314450"/>
            <a:ext cx="180975" cy="5994400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1" y="1543887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1" y="1854195"/>
            <a:ext cx="180974" cy="3103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1" y="2059403"/>
            <a:ext cx="180974" cy="3103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1" y="2369711"/>
            <a:ext cx="180974" cy="3103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-1" y="2574919"/>
            <a:ext cx="180974" cy="3103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-1" y="2885227"/>
            <a:ext cx="180974" cy="310308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-1" y="3090435"/>
            <a:ext cx="180974" cy="310308"/>
          </a:xfrm>
          <a:prstGeom prst="rect">
            <a:avLst/>
          </a:prstGeom>
          <a:solidFill>
            <a:srgbClr val="90B6C2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-1" y="3400743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pic>
        <p:nvPicPr>
          <p:cNvPr id="29" name="Picture 9" descr="logo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164" y="6705186"/>
            <a:ext cx="203676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 descr="Blue-and-green-abstract-space-curve_1920x120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t="50001" r="5392" b="11531"/>
          <a:stretch/>
        </p:blipFill>
        <p:spPr>
          <a:xfrm rot="16200000">
            <a:off x="-3438292" y="3438293"/>
            <a:ext cx="7308851" cy="432266"/>
          </a:xfrm>
          <a:prstGeom prst="rect">
            <a:avLst/>
          </a:prstGeom>
        </p:spPr>
      </p:pic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573635" y="270868"/>
            <a:ext cx="8229600" cy="646331"/>
          </a:xfrm>
          <a:prstGeom prst="rect">
            <a:avLst/>
          </a:prstGeom>
          <a:noFill/>
          <a:extLst/>
        </p:spPr>
        <p:txBody>
          <a:bodyPr wrap="square">
            <a:spAutoFit/>
          </a:bodyPr>
          <a:lstStyle/>
          <a:p>
            <a:pPr algn="ctr"/>
            <a:r>
              <a:rPr lang="ru-RU" altLang="ru-RU" sz="1800" dirty="0" smtClean="0">
                <a:latin typeface="+mn-lt"/>
              </a:rPr>
              <a:t>Принципиальная схема опробования геологического тела (ИГЭ) для корректного применения нелинейной модели </a:t>
            </a:r>
            <a:r>
              <a:rPr lang="en-US" altLang="ru-RU" sz="1800" dirty="0" smtClean="0">
                <a:latin typeface="+mn-lt"/>
              </a:rPr>
              <a:t>HS</a:t>
            </a:r>
            <a:endParaRPr lang="ru-RU" altLang="ru-RU" sz="1800" dirty="0">
              <a:latin typeface="+mn-lt"/>
            </a:endParaRPr>
          </a:p>
        </p:txBody>
      </p:sp>
      <p:pic>
        <p:nvPicPr>
          <p:cNvPr id="26" name="Рисунок 25" descr="схема опробования ИГЭ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t="38512" r="610" b="38403"/>
          <a:stretch>
            <a:fillRect/>
          </a:stretch>
        </p:blipFill>
        <p:spPr bwMode="auto">
          <a:xfrm>
            <a:off x="1512403" y="2733034"/>
            <a:ext cx="6487487" cy="26393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Прямая со стрелкой 5"/>
          <p:cNvCxnSpPr/>
          <p:nvPr/>
        </p:nvCxnSpPr>
        <p:spPr bwMode="auto">
          <a:xfrm flipV="1">
            <a:off x="1512403" y="4734563"/>
            <a:ext cx="1080138" cy="9001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Прямая со стрелкой 26"/>
          <p:cNvCxnSpPr/>
          <p:nvPr/>
        </p:nvCxnSpPr>
        <p:spPr bwMode="auto">
          <a:xfrm>
            <a:off x="2952587" y="2222261"/>
            <a:ext cx="360046" cy="6629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Прямая со стрелкой 29"/>
          <p:cNvCxnSpPr/>
          <p:nvPr/>
        </p:nvCxnSpPr>
        <p:spPr bwMode="auto">
          <a:xfrm flipV="1">
            <a:off x="1512403" y="4014471"/>
            <a:ext cx="360046" cy="16198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Прямая со стрелкой 31"/>
          <p:cNvCxnSpPr/>
          <p:nvPr/>
        </p:nvCxnSpPr>
        <p:spPr bwMode="auto">
          <a:xfrm flipV="1">
            <a:off x="1512403" y="3245589"/>
            <a:ext cx="1260161" cy="23887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Box 35"/>
          <p:cNvSpPr txBox="1"/>
          <p:nvPr/>
        </p:nvSpPr>
        <p:spPr>
          <a:xfrm>
            <a:off x="1512403" y="1699041"/>
            <a:ext cx="6368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Отбор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референсных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образцов из кровли геологического тела, при существенно негоризонтальном залегании, отбор из части с наименьшей глубиной.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92311" y="5649607"/>
            <a:ext cx="252032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Отбор образцов с применением капсульных грунтоносов («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двухколонковых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»). Нелинейные модели чрезвычайно чувствительны к качеству отбора образцов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78093" y="5672628"/>
            <a:ext cx="4675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Отбор образцов с различных глубин из геологического тела, для выявления возможных закономерностей при различных </a:t>
            </a:r>
            <a:r>
              <a:rPr lang="en-US" sz="14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охватывающих весь диапазон возможных нагрузок на геологическое тело.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69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432265" y="594034"/>
            <a:ext cx="82296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2425" indent="-352425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600" dirty="0"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ru-RU" altLang="ru-RU" sz="2400" dirty="0">
              <a:latin typeface="Calibri" panose="020F0502020204030204" pitchFamily="34" charset="0"/>
            </a:endParaRPr>
          </a:p>
        </p:txBody>
      </p:sp>
      <p:sp>
        <p:nvSpPr>
          <p:cNvPr id="15" name="Rectangle 39"/>
          <p:cNvSpPr>
            <a:spLocks noChangeArrowheads="1"/>
          </p:cNvSpPr>
          <p:nvPr/>
        </p:nvSpPr>
        <p:spPr bwMode="auto">
          <a:xfrm>
            <a:off x="-101197" y="4152561"/>
            <a:ext cx="184763" cy="38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0" y="0"/>
            <a:ext cx="180975" cy="954088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1314450"/>
            <a:ext cx="180975" cy="5994400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1" y="1543887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1" y="1854195"/>
            <a:ext cx="180974" cy="3103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1" y="2059403"/>
            <a:ext cx="180974" cy="3103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1" y="2369711"/>
            <a:ext cx="180974" cy="3103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-1" y="2574919"/>
            <a:ext cx="180974" cy="3103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-1" y="2885227"/>
            <a:ext cx="180974" cy="310308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-1" y="3090435"/>
            <a:ext cx="180974" cy="310308"/>
          </a:xfrm>
          <a:prstGeom prst="rect">
            <a:avLst/>
          </a:prstGeom>
          <a:solidFill>
            <a:srgbClr val="90B6C2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-1" y="3400743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pic>
        <p:nvPicPr>
          <p:cNvPr id="29" name="Picture 9" descr="logo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164" y="6705186"/>
            <a:ext cx="203676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 descr="Blue-and-green-abstract-space-curve_1920x120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t="50001" r="5392" b="11531"/>
          <a:stretch/>
        </p:blipFill>
        <p:spPr>
          <a:xfrm rot="16200000">
            <a:off x="-3438292" y="3438293"/>
            <a:ext cx="7308851" cy="432266"/>
          </a:xfrm>
          <a:prstGeom prst="rect">
            <a:avLst/>
          </a:prstGeom>
        </p:spPr>
      </p:pic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573635" y="270868"/>
            <a:ext cx="8229600" cy="646331"/>
          </a:xfrm>
          <a:prstGeom prst="rect">
            <a:avLst/>
          </a:prstGeom>
          <a:noFill/>
          <a:extLst/>
        </p:spPr>
        <p:txBody>
          <a:bodyPr wrap="square">
            <a:spAutoFit/>
          </a:bodyPr>
          <a:lstStyle/>
          <a:p>
            <a:pPr algn="ctr"/>
            <a:r>
              <a:rPr lang="ru-RU" altLang="ru-RU" sz="1800" dirty="0" smtClean="0">
                <a:latin typeface="+mn-lt"/>
              </a:rPr>
              <a:t>Основные «сложные» моменты проведения лабораторных испытаний для корректного применения нелинейной модели </a:t>
            </a:r>
            <a:r>
              <a:rPr lang="en-US" altLang="ru-RU" sz="1800" dirty="0" smtClean="0">
                <a:latin typeface="+mn-lt"/>
              </a:rPr>
              <a:t>HS</a:t>
            </a:r>
            <a:endParaRPr lang="ru-RU" altLang="ru-RU" sz="1800" dirty="0">
              <a:latin typeface="+mn-lt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54700" y="1016740"/>
            <a:ext cx="806746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Невозможность обойтись стандартной фразой «сделать по ГОСТ», распространенной при проведении сдвиговых испытаний при нагрузках «1-2-3» и компрессионных испытаниях «0,5-1-2-3-4-5-6»;</a:t>
            </a:r>
          </a:p>
          <a:p>
            <a:pPr marL="342900" indent="-342900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результатов лабораторных исследований от выбранных моделей поведения грунтов, типов поведения массивов («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дреннированное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недренированное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А, В, С»),  видов расчетных схем (пластические расчеты, консолидация, фильтрация и т.п.);</a:t>
            </a:r>
          </a:p>
          <a:p>
            <a:pPr marL="342900" indent="-342900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ГОСТ на определение большинства параметров нелинейных моделей;</a:t>
            </a:r>
          </a:p>
          <a:p>
            <a:pPr marL="342900" indent="-342900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на результат испытаний выбора схемы испытаний, которая определяется будущими условиями работы грунтового массива;</a:t>
            </a:r>
          </a:p>
          <a:p>
            <a:pPr marL="342900" indent="-342900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Существенное влияние на результат параметра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Скемптона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и применения противодавления; </a:t>
            </a:r>
          </a:p>
          <a:p>
            <a:pPr marL="342900" indent="-342900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на результат скорости испытаний как трехосных, так и одометрических;</a:t>
            </a:r>
          </a:p>
          <a:p>
            <a:pPr marL="342900" indent="-342900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на результат боковых давлений, часто определяемых «бытовым» давлением (требующего отдельного определения проектировщиком, поскольку не ясна схема его расчета);</a:t>
            </a:r>
          </a:p>
          <a:p>
            <a:pPr marL="342900" indent="-342900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Существенное влияние на результаты моделирования параметров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OCR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K0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большее чем влияние прочностных и деформационных свойств.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63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513790" y="775190"/>
            <a:ext cx="8229600" cy="611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2425" indent="-352425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600" dirty="0"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ru-RU" altLang="ru-RU" sz="2400" dirty="0">
              <a:latin typeface="Calibri" panose="020F0502020204030204" pitchFamily="34" charset="0"/>
            </a:endParaRP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0" y="0"/>
            <a:ext cx="180975" cy="954088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0" y="1314450"/>
            <a:ext cx="180975" cy="5994400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1" y="1543887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1" y="1854195"/>
            <a:ext cx="180974" cy="3103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0" name="Rectangle 7"/>
          <p:cNvSpPr>
            <a:spLocks noChangeArrowheads="1"/>
          </p:cNvSpPr>
          <p:nvPr/>
        </p:nvSpPr>
        <p:spPr bwMode="auto">
          <a:xfrm>
            <a:off x="1" y="2059403"/>
            <a:ext cx="180974" cy="3103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1" name="Rectangle 7"/>
          <p:cNvSpPr>
            <a:spLocks noChangeArrowheads="1"/>
          </p:cNvSpPr>
          <p:nvPr/>
        </p:nvSpPr>
        <p:spPr bwMode="auto">
          <a:xfrm>
            <a:off x="1" y="2369711"/>
            <a:ext cx="180974" cy="3103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2" name="Rectangle 7"/>
          <p:cNvSpPr>
            <a:spLocks noChangeArrowheads="1"/>
          </p:cNvSpPr>
          <p:nvPr/>
        </p:nvSpPr>
        <p:spPr bwMode="auto">
          <a:xfrm>
            <a:off x="-1" y="2574919"/>
            <a:ext cx="180974" cy="3103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3" name="Rectangle 7"/>
          <p:cNvSpPr>
            <a:spLocks noChangeArrowheads="1"/>
          </p:cNvSpPr>
          <p:nvPr/>
        </p:nvSpPr>
        <p:spPr bwMode="auto">
          <a:xfrm>
            <a:off x="-1" y="2885227"/>
            <a:ext cx="180974" cy="310308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4" name="Rectangle 7"/>
          <p:cNvSpPr>
            <a:spLocks noChangeArrowheads="1"/>
          </p:cNvSpPr>
          <p:nvPr/>
        </p:nvSpPr>
        <p:spPr bwMode="auto">
          <a:xfrm>
            <a:off x="-1" y="3090435"/>
            <a:ext cx="180974" cy="310308"/>
          </a:xfrm>
          <a:prstGeom prst="rect">
            <a:avLst/>
          </a:prstGeom>
          <a:solidFill>
            <a:srgbClr val="90B6C2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5" name="Rectangle 7"/>
          <p:cNvSpPr>
            <a:spLocks noChangeArrowheads="1"/>
          </p:cNvSpPr>
          <p:nvPr/>
        </p:nvSpPr>
        <p:spPr bwMode="auto">
          <a:xfrm>
            <a:off x="-1" y="3400743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pic>
        <p:nvPicPr>
          <p:cNvPr id="69" name="Picture 9" descr="logo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551" y="6793365"/>
            <a:ext cx="203676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10"/>
          <p:cNvSpPr>
            <a:spLocks noChangeArrowheads="1"/>
          </p:cNvSpPr>
          <p:nvPr/>
        </p:nvSpPr>
        <p:spPr bwMode="auto">
          <a:xfrm>
            <a:off x="573635" y="19428"/>
            <a:ext cx="8229600" cy="384721"/>
          </a:xfrm>
          <a:prstGeom prst="rect">
            <a:avLst/>
          </a:prstGeom>
          <a:noFill/>
          <a:extLst/>
        </p:spPr>
        <p:txBody>
          <a:bodyPr>
            <a:spAutoFit/>
          </a:bodyPr>
          <a:lstStyle/>
          <a:p>
            <a:pPr algn="ctr"/>
            <a:r>
              <a:rPr lang="ru-RU" altLang="ru-RU" b="1" u="sng" dirty="0" smtClean="0">
                <a:latin typeface="+mn-lt"/>
              </a:rPr>
              <a:t>Пример использования новых методов</a:t>
            </a:r>
            <a:endParaRPr lang="ru-RU" altLang="ru-RU" dirty="0">
              <a:latin typeface="+mn-lt"/>
            </a:endParaRPr>
          </a:p>
        </p:txBody>
      </p:sp>
      <p:pic>
        <p:nvPicPr>
          <p:cNvPr id="22" name="Picture 6" descr="Blue-and-green-abstract-space-curve_1920x120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t="50001" r="5392" b="11531"/>
          <a:stretch/>
        </p:blipFill>
        <p:spPr>
          <a:xfrm rot="16200000">
            <a:off x="-3438292" y="3438293"/>
            <a:ext cx="7308851" cy="43226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99" y="477044"/>
            <a:ext cx="8655072" cy="565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66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513790" y="775190"/>
            <a:ext cx="8229600" cy="611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2425" indent="-352425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600" dirty="0"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ru-RU" altLang="ru-RU" sz="2400" dirty="0">
              <a:latin typeface="Calibri" panose="020F0502020204030204" pitchFamily="34" charset="0"/>
            </a:endParaRP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0" y="0"/>
            <a:ext cx="180975" cy="954088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0" y="1314450"/>
            <a:ext cx="180975" cy="5994400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1" y="1543887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1" y="1854195"/>
            <a:ext cx="180974" cy="3103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0" name="Rectangle 7"/>
          <p:cNvSpPr>
            <a:spLocks noChangeArrowheads="1"/>
          </p:cNvSpPr>
          <p:nvPr/>
        </p:nvSpPr>
        <p:spPr bwMode="auto">
          <a:xfrm>
            <a:off x="1" y="2059403"/>
            <a:ext cx="180974" cy="3103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1" name="Rectangle 7"/>
          <p:cNvSpPr>
            <a:spLocks noChangeArrowheads="1"/>
          </p:cNvSpPr>
          <p:nvPr/>
        </p:nvSpPr>
        <p:spPr bwMode="auto">
          <a:xfrm>
            <a:off x="1" y="2369711"/>
            <a:ext cx="180974" cy="3103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2" name="Rectangle 7"/>
          <p:cNvSpPr>
            <a:spLocks noChangeArrowheads="1"/>
          </p:cNvSpPr>
          <p:nvPr/>
        </p:nvSpPr>
        <p:spPr bwMode="auto">
          <a:xfrm>
            <a:off x="-1" y="2574919"/>
            <a:ext cx="180974" cy="3103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3" name="Rectangle 7"/>
          <p:cNvSpPr>
            <a:spLocks noChangeArrowheads="1"/>
          </p:cNvSpPr>
          <p:nvPr/>
        </p:nvSpPr>
        <p:spPr bwMode="auto">
          <a:xfrm>
            <a:off x="-1" y="2885227"/>
            <a:ext cx="180974" cy="310308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4" name="Rectangle 7"/>
          <p:cNvSpPr>
            <a:spLocks noChangeArrowheads="1"/>
          </p:cNvSpPr>
          <p:nvPr/>
        </p:nvSpPr>
        <p:spPr bwMode="auto">
          <a:xfrm>
            <a:off x="-1" y="3090435"/>
            <a:ext cx="180974" cy="310308"/>
          </a:xfrm>
          <a:prstGeom prst="rect">
            <a:avLst/>
          </a:prstGeom>
          <a:solidFill>
            <a:srgbClr val="90B6C2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5" name="Rectangle 7"/>
          <p:cNvSpPr>
            <a:spLocks noChangeArrowheads="1"/>
          </p:cNvSpPr>
          <p:nvPr/>
        </p:nvSpPr>
        <p:spPr bwMode="auto">
          <a:xfrm>
            <a:off x="-1" y="3400743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pic>
        <p:nvPicPr>
          <p:cNvPr id="69" name="Picture 9" descr="logo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551" y="6793365"/>
            <a:ext cx="203676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10"/>
          <p:cNvSpPr>
            <a:spLocks noChangeArrowheads="1"/>
          </p:cNvSpPr>
          <p:nvPr/>
        </p:nvSpPr>
        <p:spPr bwMode="auto">
          <a:xfrm>
            <a:off x="573635" y="19428"/>
            <a:ext cx="8229600" cy="384721"/>
          </a:xfrm>
          <a:prstGeom prst="rect">
            <a:avLst/>
          </a:prstGeom>
          <a:noFill/>
          <a:extLst/>
        </p:spPr>
        <p:txBody>
          <a:bodyPr>
            <a:spAutoFit/>
          </a:bodyPr>
          <a:lstStyle/>
          <a:p>
            <a:pPr algn="ctr"/>
            <a:r>
              <a:rPr lang="ru-RU" altLang="ru-RU" b="1" u="sng" dirty="0" smtClean="0">
                <a:latin typeface="+mn-lt"/>
              </a:rPr>
              <a:t>Пример использования новых методов</a:t>
            </a:r>
            <a:endParaRPr lang="ru-RU" altLang="ru-RU" dirty="0">
              <a:latin typeface="+mn-lt"/>
            </a:endParaRPr>
          </a:p>
        </p:txBody>
      </p:sp>
      <p:pic>
        <p:nvPicPr>
          <p:cNvPr id="22" name="Picture 6" descr="Blue-and-green-abstract-space-curve_1920x120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t="50001" r="5392" b="11531"/>
          <a:stretch/>
        </p:blipFill>
        <p:spPr>
          <a:xfrm rot="16200000">
            <a:off x="-3438292" y="3438293"/>
            <a:ext cx="7308851" cy="43226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1181100"/>
            <a:ext cx="7340600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92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513790" y="775190"/>
            <a:ext cx="8229600" cy="611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2425" indent="-352425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600" dirty="0"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ru-RU" altLang="ru-RU" sz="2400" dirty="0">
              <a:latin typeface="Calibri" panose="020F0502020204030204" pitchFamily="34" charset="0"/>
            </a:endParaRP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0" y="0"/>
            <a:ext cx="180975" cy="954088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0" y="1314450"/>
            <a:ext cx="180975" cy="5994400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1" y="1543887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1" y="1854195"/>
            <a:ext cx="180974" cy="3103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0" name="Rectangle 7"/>
          <p:cNvSpPr>
            <a:spLocks noChangeArrowheads="1"/>
          </p:cNvSpPr>
          <p:nvPr/>
        </p:nvSpPr>
        <p:spPr bwMode="auto">
          <a:xfrm>
            <a:off x="1" y="2059403"/>
            <a:ext cx="180974" cy="3103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1" name="Rectangle 7"/>
          <p:cNvSpPr>
            <a:spLocks noChangeArrowheads="1"/>
          </p:cNvSpPr>
          <p:nvPr/>
        </p:nvSpPr>
        <p:spPr bwMode="auto">
          <a:xfrm>
            <a:off x="1" y="2369711"/>
            <a:ext cx="180974" cy="3103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2" name="Rectangle 7"/>
          <p:cNvSpPr>
            <a:spLocks noChangeArrowheads="1"/>
          </p:cNvSpPr>
          <p:nvPr/>
        </p:nvSpPr>
        <p:spPr bwMode="auto">
          <a:xfrm>
            <a:off x="-1" y="2574919"/>
            <a:ext cx="180974" cy="3103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3" name="Rectangle 7"/>
          <p:cNvSpPr>
            <a:spLocks noChangeArrowheads="1"/>
          </p:cNvSpPr>
          <p:nvPr/>
        </p:nvSpPr>
        <p:spPr bwMode="auto">
          <a:xfrm>
            <a:off x="-1" y="2885227"/>
            <a:ext cx="180974" cy="310308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4" name="Rectangle 7"/>
          <p:cNvSpPr>
            <a:spLocks noChangeArrowheads="1"/>
          </p:cNvSpPr>
          <p:nvPr/>
        </p:nvSpPr>
        <p:spPr bwMode="auto">
          <a:xfrm>
            <a:off x="-1" y="3090435"/>
            <a:ext cx="180974" cy="310308"/>
          </a:xfrm>
          <a:prstGeom prst="rect">
            <a:avLst/>
          </a:prstGeom>
          <a:solidFill>
            <a:srgbClr val="90B6C2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5" name="Rectangle 7"/>
          <p:cNvSpPr>
            <a:spLocks noChangeArrowheads="1"/>
          </p:cNvSpPr>
          <p:nvPr/>
        </p:nvSpPr>
        <p:spPr bwMode="auto">
          <a:xfrm>
            <a:off x="-1" y="3400743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pic>
        <p:nvPicPr>
          <p:cNvPr id="69" name="Picture 9" descr="logo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551" y="6793365"/>
            <a:ext cx="203676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10"/>
          <p:cNvSpPr>
            <a:spLocks noChangeArrowheads="1"/>
          </p:cNvSpPr>
          <p:nvPr/>
        </p:nvSpPr>
        <p:spPr bwMode="auto">
          <a:xfrm>
            <a:off x="573635" y="19428"/>
            <a:ext cx="8229600" cy="384721"/>
          </a:xfrm>
          <a:prstGeom prst="rect">
            <a:avLst/>
          </a:prstGeom>
          <a:noFill/>
          <a:extLst/>
        </p:spPr>
        <p:txBody>
          <a:bodyPr>
            <a:spAutoFit/>
          </a:bodyPr>
          <a:lstStyle/>
          <a:p>
            <a:pPr algn="ctr"/>
            <a:r>
              <a:rPr lang="ru-RU" altLang="ru-RU" b="1" u="sng" dirty="0" smtClean="0">
                <a:latin typeface="+mn-lt"/>
              </a:rPr>
              <a:t>Пример использования новых методов</a:t>
            </a:r>
            <a:endParaRPr lang="ru-RU" altLang="ru-RU" dirty="0">
              <a:latin typeface="+mn-lt"/>
            </a:endParaRPr>
          </a:p>
        </p:txBody>
      </p:sp>
      <p:pic>
        <p:nvPicPr>
          <p:cNvPr id="22" name="Picture 6" descr="Blue-and-green-abstract-space-curve_1920x120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t="50001" r="5392" b="11531"/>
          <a:stretch/>
        </p:blipFill>
        <p:spPr>
          <a:xfrm rot="16200000">
            <a:off x="-3438292" y="3438293"/>
            <a:ext cx="7308851" cy="43226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36700"/>
            <a:ext cx="7620000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65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513790" y="775190"/>
            <a:ext cx="8229600" cy="611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2425" indent="-352425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600" dirty="0"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ru-RU" altLang="ru-RU" sz="2400" dirty="0">
              <a:latin typeface="Calibri" panose="020F0502020204030204" pitchFamily="34" charset="0"/>
            </a:endParaRP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0" y="0"/>
            <a:ext cx="180975" cy="954088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0" y="1314450"/>
            <a:ext cx="180975" cy="5994400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1" y="1543887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1" y="1854195"/>
            <a:ext cx="180974" cy="3103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0" name="Rectangle 7"/>
          <p:cNvSpPr>
            <a:spLocks noChangeArrowheads="1"/>
          </p:cNvSpPr>
          <p:nvPr/>
        </p:nvSpPr>
        <p:spPr bwMode="auto">
          <a:xfrm>
            <a:off x="1" y="2059403"/>
            <a:ext cx="180974" cy="3103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1" name="Rectangle 7"/>
          <p:cNvSpPr>
            <a:spLocks noChangeArrowheads="1"/>
          </p:cNvSpPr>
          <p:nvPr/>
        </p:nvSpPr>
        <p:spPr bwMode="auto">
          <a:xfrm>
            <a:off x="1" y="2369711"/>
            <a:ext cx="180974" cy="3103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2" name="Rectangle 7"/>
          <p:cNvSpPr>
            <a:spLocks noChangeArrowheads="1"/>
          </p:cNvSpPr>
          <p:nvPr/>
        </p:nvSpPr>
        <p:spPr bwMode="auto">
          <a:xfrm>
            <a:off x="-1" y="2574919"/>
            <a:ext cx="180974" cy="3103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3" name="Rectangle 7"/>
          <p:cNvSpPr>
            <a:spLocks noChangeArrowheads="1"/>
          </p:cNvSpPr>
          <p:nvPr/>
        </p:nvSpPr>
        <p:spPr bwMode="auto">
          <a:xfrm>
            <a:off x="-1" y="2885227"/>
            <a:ext cx="180974" cy="310308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4" name="Rectangle 7"/>
          <p:cNvSpPr>
            <a:spLocks noChangeArrowheads="1"/>
          </p:cNvSpPr>
          <p:nvPr/>
        </p:nvSpPr>
        <p:spPr bwMode="auto">
          <a:xfrm>
            <a:off x="-1" y="3090435"/>
            <a:ext cx="180974" cy="310308"/>
          </a:xfrm>
          <a:prstGeom prst="rect">
            <a:avLst/>
          </a:prstGeom>
          <a:solidFill>
            <a:srgbClr val="90B6C2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5" name="Rectangle 7"/>
          <p:cNvSpPr>
            <a:spLocks noChangeArrowheads="1"/>
          </p:cNvSpPr>
          <p:nvPr/>
        </p:nvSpPr>
        <p:spPr bwMode="auto">
          <a:xfrm>
            <a:off x="-1" y="3400743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pic>
        <p:nvPicPr>
          <p:cNvPr id="69" name="Picture 9" descr="logo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551" y="6793365"/>
            <a:ext cx="203676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10"/>
          <p:cNvSpPr>
            <a:spLocks noChangeArrowheads="1"/>
          </p:cNvSpPr>
          <p:nvPr/>
        </p:nvSpPr>
        <p:spPr bwMode="auto">
          <a:xfrm>
            <a:off x="573635" y="19428"/>
            <a:ext cx="8229600" cy="384721"/>
          </a:xfrm>
          <a:prstGeom prst="rect">
            <a:avLst/>
          </a:prstGeom>
          <a:noFill/>
          <a:extLst/>
        </p:spPr>
        <p:txBody>
          <a:bodyPr>
            <a:spAutoFit/>
          </a:bodyPr>
          <a:lstStyle/>
          <a:p>
            <a:pPr algn="ctr"/>
            <a:r>
              <a:rPr lang="ru-RU" altLang="ru-RU" b="1" u="sng" dirty="0" smtClean="0">
                <a:latin typeface="+mn-lt"/>
              </a:rPr>
              <a:t>Пример использования новых методов</a:t>
            </a:r>
            <a:endParaRPr lang="ru-RU" altLang="ru-RU" dirty="0">
              <a:latin typeface="+mn-lt"/>
            </a:endParaRPr>
          </a:p>
        </p:txBody>
      </p:sp>
      <p:pic>
        <p:nvPicPr>
          <p:cNvPr id="22" name="Picture 6" descr="Blue-and-green-abstract-space-curve_1920x120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t="50001" r="5392" b="11531"/>
          <a:stretch/>
        </p:blipFill>
        <p:spPr>
          <a:xfrm rot="16200000">
            <a:off x="-3438292" y="3438293"/>
            <a:ext cx="7308851" cy="43226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1343025"/>
            <a:ext cx="768985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04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513790" y="775190"/>
            <a:ext cx="8229600" cy="611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2425" indent="-352425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600" dirty="0"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ru-RU" altLang="ru-RU" sz="2400" dirty="0">
              <a:latin typeface="Calibri" panose="020F0502020204030204" pitchFamily="34" charset="0"/>
            </a:endParaRP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0" y="0"/>
            <a:ext cx="180975" cy="954088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0" y="1314450"/>
            <a:ext cx="180975" cy="5994400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1" y="1543887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1" y="1854195"/>
            <a:ext cx="180974" cy="3103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0" name="Rectangle 7"/>
          <p:cNvSpPr>
            <a:spLocks noChangeArrowheads="1"/>
          </p:cNvSpPr>
          <p:nvPr/>
        </p:nvSpPr>
        <p:spPr bwMode="auto">
          <a:xfrm>
            <a:off x="1" y="2059403"/>
            <a:ext cx="180974" cy="3103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1" name="Rectangle 7"/>
          <p:cNvSpPr>
            <a:spLocks noChangeArrowheads="1"/>
          </p:cNvSpPr>
          <p:nvPr/>
        </p:nvSpPr>
        <p:spPr bwMode="auto">
          <a:xfrm>
            <a:off x="1" y="2369711"/>
            <a:ext cx="180974" cy="3103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2" name="Rectangle 7"/>
          <p:cNvSpPr>
            <a:spLocks noChangeArrowheads="1"/>
          </p:cNvSpPr>
          <p:nvPr/>
        </p:nvSpPr>
        <p:spPr bwMode="auto">
          <a:xfrm>
            <a:off x="-1" y="2574919"/>
            <a:ext cx="180974" cy="3103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3" name="Rectangle 7"/>
          <p:cNvSpPr>
            <a:spLocks noChangeArrowheads="1"/>
          </p:cNvSpPr>
          <p:nvPr/>
        </p:nvSpPr>
        <p:spPr bwMode="auto">
          <a:xfrm>
            <a:off x="-1" y="2885227"/>
            <a:ext cx="180974" cy="310308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4" name="Rectangle 7"/>
          <p:cNvSpPr>
            <a:spLocks noChangeArrowheads="1"/>
          </p:cNvSpPr>
          <p:nvPr/>
        </p:nvSpPr>
        <p:spPr bwMode="auto">
          <a:xfrm>
            <a:off x="-1" y="3090435"/>
            <a:ext cx="180974" cy="310308"/>
          </a:xfrm>
          <a:prstGeom prst="rect">
            <a:avLst/>
          </a:prstGeom>
          <a:solidFill>
            <a:srgbClr val="90B6C2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5" name="Rectangle 7"/>
          <p:cNvSpPr>
            <a:spLocks noChangeArrowheads="1"/>
          </p:cNvSpPr>
          <p:nvPr/>
        </p:nvSpPr>
        <p:spPr bwMode="auto">
          <a:xfrm>
            <a:off x="-1" y="3400743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pic>
        <p:nvPicPr>
          <p:cNvPr id="69" name="Picture 9" descr="logo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551" y="6793365"/>
            <a:ext cx="203676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10"/>
          <p:cNvSpPr>
            <a:spLocks noChangeArrowheads="1"/>
          </p:cNvSpPr>
          <p:nvPr/>
        </p:nvSpPr>
        <p:spPr bwMode="auto">
          <a:xfrm>
            <a:off x="573635" y="19428"/>
            <a:ext cx="8229600" cy="384721"/>
          </a:xfrm>
          <a:prstGeom prst="rect">
            <a:avLst/>
          </a:prstGeom>
          <a:noFill/>
          <a:extLst/>
        </p:spPr>
        <p:txBody>
          <a:bodyPr>
            <a:spAutoFit/>
          </a:bodyPr>
          <a:lstStyle/>
          <a:p>
            <a:pPr algn="ctr"/>
            <a:r>
              <a:rPr lang="ru-RU" altLang="ru-RU" b="1" u="sng" dirty="0" smtClean="0">
                <a:latin typeface="+mn-lt"/>
              </a:rPr>
              <a:t>Пример использования новых методов</a:t>
            </a:r>
            <a:endParaRPr lang="ru-RU" altLang="ru-RU" dirty="0">
              <a:latin typeface="+mn-lt"/>
            </a:endParaRPr>
          </a:p>
        </p:txBody>
      </p:sp>
      <p:pic>
        <p:nvPicPr>
          <p:cNvPr id="22" name="Picture 6" descr="Blue-and-green-abstract-space-curve_1920x120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t="50001" r="5392" b="11531"/>
          <a:stretch/>
        </p:blipFill>
        <p:spPr>
          <a:xfrm rot="16200000">
            <a:off x="-3438292" y="3438293"/>
            <a:ext cx="7308851" cy="432266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1104900"/>
            <a:ext cx="6299200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726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513790" y="775190"/>
            <a:ext cx="8229600" cy="611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2425" indent="-352425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600" dirty="0"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ru-RU" altLang="ru-RU" sz="2400" dirty="0">
              <a:latin typeface="Calibri" panose="020F0502020204030204" pitchFamily="34" charset="0"/>
            </a:endParaRP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0" y="0"/>
            <a:ext cx="180975" cy="954088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0" y="1314450"/>
            <a:ext cx="180975" cy="5994400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1" y="1543887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1" y="1854195"/>
            <a:ext cx="180974" cy="3103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0" name="Rectangle 7"/>
          <p:cNvSpPr>
            <a:spLocks noChangeArrowheads="1"/>
          </p:cNvSpPr>
          <p:nvPr/>
        </p:nvSpPr>
        <p:spPr bwMode="auto">
          <a:xfrm>
            <a:off x="1" y="2059403"/>
            <a:ext cx="180974" cy="3103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1" name="Rectangle 7"/>
          <p:cNvSpPr>
            <a:spLocks noChangeArrowheads="1"/>
          </p:cNvSpPr>
          <p:nvPr/>
        </p:nvSpPr>
        <p:spPr bwMode="auto">
          <a:xfrm>
            <a:off x="1" y="2369711"/>
            <a:ext cx="180974" cy="3103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2" name="Rectangle 7"/>
          <p:cNvSpPr>
            <a:spLocks noChangeArrowheads="1"/>
          </p:cNvSpPr>
          <p:nvPr/>
        </p:nvSpPr>
        <p:spPr bwMode="auto">
          <a:xfrm>
            <a:off x="-1" y="2574919"/>
            <a:ext cx="180974" cy="3103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3" name="Rectangle 7"/>
          <p:cNvSpPr>
            <a:spLocks noChangeArrowheads="1"/>
          </p:cNvSpPr>
          <p:nvPr/>
        </p:nvSpPr>
        <p:spPr bwMode="auto">
          <a:xfrm>
            <a:off x="-1" y="2885227"/>
            <a:ext cx="180974" cy="310308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4" name="Rectangle 7"/>
          <p:cNvSpPr>
            <a:spLocks noChangeArrowheads="1"/>
          </p:cNvSpPr>
          <p:nvPr/>
        </p:nvSpPr>
        <p:spPr bwMode="auto">
          <a:xfrm>
            <a:off x="-1" y="3090435"/>
            <a:ext cx="180974" cy="310308"/>
          </a:xfrm>
          <a:prstGeom prst="rect">
            <a:avLst/>
          </a:prstGeom>
          <a:solidFill>
            <a:srgbClr val="90B6C2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5" name="Rectangle 7"/>
          <p:cNvSpPr>
            <a:spLocks noChangeArrowheads="1"/>
          </p:cNvSpPr>
          <p:nvPr/>
        </p:nvSpPr>
        <p:spPr bwMode="auto">
          <a:xfrm>
            <a:off x="-1" y="3400743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pic>
        <p:nvPicPr>
          <p:cNvPr id="69" name="Picture 9" descr="logo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551" y="6793365"/>
            <a:ext cx="203676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10"/>
          <p:cNvSpPr>
            <a:spLocks noChangeArrowheads="1"/>
          </p:cNvSpPr>
          <p:nvPr/>
        </p:nvSpPr>
        <p:spPr bwMode="auto">
          <a:xfrm>
            <a:off x="573635" y="19428"/>
            <a:ext cx="8229600" cy="384721"/>
          </a:xfrm>
          <a:prstGeom prst="rect">
            <a:avLst/>
          </a:prstGeom>
          <a:noFill/>
          <a:extLst/>
        </p:spPr>
        <p:txBody>
          <a:bodyPr>
            <a:spAutoFit/>
          </a:bodyPr>
          <a:lstStyle/>
          <a:p>
            <a:pPr algn="ctr"/>
            <a:r>
              <a:rPr lang="ru-RU" altLang="ru-RU" b="1" u="sng" dirty="0" smtClean="0">
                <a:latin typeface="+mn-lt"/>
              </a:rPr>
              <a:t>Пример использования новых методов</a:t>
            </a:r>
            <a:endParaRPr lang="ru-RU" altLang="ru-RU" dirty="0">
              <a:latin typeface="+mn-lt"/>
            </a:endParaRPr>
          </a:p>
        </p:txBody>
      </p:sp>
      <p:pic>
        <p:nvPicPr>
          <p:cNvPr id="22" name="Picture 6" descr="Blue-and-green-abstract-space-curve_1920x120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t="50001" r="5392" b="11531"/>
          <a:stretch/>
        </p:blipFill>
        <p:spPr>
          <a:xfrm rot="16200000">
            <a:off x="-3438292" y="3438293"/>
            <a:ext cx="7308851" cy="432266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94" y="551531"/>
            <a:ext cx="7758281" cy="631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86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513790" y="775190"/>
            <a:ext cx="8229600" cy="611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2425" indent="-352425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600" dirty="0"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ru-RU" altLang="ru-RU" sz="2400" dirty="0">
              <a:latin typeface="Calibri" panose="020F0502020204030204" pitchFamily="34" charset="0"/>
            </a:endParaRP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0" y="0"/>
            <a:ext cx="180975" cy="954088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0" y="1314450"/>
            <a:ext cx="180975" cy="5994400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1" y="1543887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1" y="1854195"/>
            <a:ext cx="180974" cy="3103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0" name="Rectangle 7"/>
          <p:cNvSpPr>
            <a:spLocks noChangeArrowheads="1"/>
          </p:cNvSpPr>
          <p:nvPr/>
        </p:nvSpPr>
        <p:spPr bwMode="auto">
          <a:xfrm>
            <a:off x="1" y="2059403"/>
            <a:ext cx="180974" cy="3103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1" name="Rectangle 7"/>
          <p:cNvSpPr>
            <a:spLocks noChangeArrowheads="1"/>
          </p:cNvSpPr>
          <p:nvPr/>
        </p:nvSpPr>
        <p:spPr bwMode="auto">
          <a:xfrm>
            <a:off x="1" y="2369711"/>
            <a:ext cx="180974" cy="3103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2" name="Rectangle 7"/>
          <p:cNvSpPr>
            <a:spLocks noChangeArrowheads="1"/>
          </p:cNvSpPr>
          <p:nvPr/>
        </p:nvSpPr>
        <p:spPr bwMode="auto">
          <a:xfrm>
            <a:off x="-1" y="2574919"/>
            <a:ext cx="180974" cy="3103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3" name="Rectangle 7"/>
          <p:cNvSpPr>
            <a:spLocks noChangeArrowheads="1"/>
          </p:cNvSpPr>
          <p:nvPr/>
        </p:nvSpPr>
        <p:spPr bwMode="auto">
          <a:xfrm>
            <a:off x="-1" y="2885227"/>
            <a:ext cx="180974" cy="310308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4" name="Rectangle 7"/>
          <p:cNvSpPr>
            <a:spLocks noChangeArrowheads="1"/>
          </p:cNvSpPr>
          <p:nvPr/>
        </p:nvSpPr>
        <p:spPr bwMode="auto">
          <a:xfrm>
            <a:off x="-1" y="3090435"/>
            <a:ext cx="180974" cy="310308"/>
          </a:xfrm>
          <a:prstGeom prst="rect">
            <a:avLst/>
          </a:prstGeom>
          <a:solidFill>
            <a:srgbClr val="90B6C2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5" name="Rectangle 7"/>
          <p:cNvSpPr>
            <a:spLocks noChangeArrowheads="1"/>
          </p:cNvSpPr>
          <p:nvPr/>
        </p:nvSpPr>
        <p:spPr bwMode="auto">
          <a:xfrm>
            <a:off x="-1" y="3400743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pic>
        <p:nvPicPr>
          <p:cNvPr id="69" name="Picture 9" descr="logo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551" y="6793365"/>
            <a:ext cx="203676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10"/>
          <p:cNvSpPr>
            <a:spLocks noChangeArrowheads="1"/>
          </p:cNvSpPr>
          <p:nvPr/>
        </p:nvSpPr>
        <p:spPr bwMode="auto">
          <a:xfrm>
            <a:off x="573635" y="19428"/>
            <a:ext cx="8229600" cy="384721"/>
          </a:xfrm>
          <a:prstGeom prst="rect">
            <a:avLst/>
          </a:prstGeom>
          <a:noFill/>
          <a:extLst/>
        </p:spPr>
        <p:txBody>
          <a:bodyPr>
            <a:spAutoFit/>
          </a:bodyPr>
          <a:lstStyle/>
          <a:p>
            <a:pPr algn="ctr"/>
            <a:r>
              <a:rPr lang="ru-RU" altLang="ru-RU" b="1" u="sng" dirty="0" smtClean="0">
                <a:latin typeface="+mn-lt"/>
              </a:rPr>
              <a:t>Обязательные пункты </a:t>
            </a:r>
            <a:r>
              <a:rPr lang="ru-RU" altLang="ru-RU" dirty="0" smtClean="0">
                <a:latin typeface="+mn-lt"/>
              </a:rPr>
              <a:t>нормативных документов, формирующие </a:t>
            </a:r>
            <a:r>
              <a:rPr lang="ru-RU" altLang="ru-RU" dirty="0" smtClean="0">
                <a:latin typeface="+mn-lt"/>
              </a:rPr>
              <a:t>ТЗ</a:t>
            </a:r>
            <a:endParaRPr lang="ru-RU" altLang="ru-RU" dirty="0">
              <a:latin typeface="+mn-lt"/>
            </a:endParaRPr>
          </a:p>
        </p:txBody>
      </p:sp>
      <p:pic>
        <p:nvPicPr>
          <p:cNvPr id="22" name="Picture 6" descr="Blue-and-green-abstract-space-curve_1920x120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t="50001" r="5392" b="11531"/>
          <a:stretch/>
        </p:blipFill>
        <p:spPr>
          <a:xfrm rot="16200000">
            <a:off x="-3438292" y="3438293"/>
            <a:ext cx="7308851" cy="43226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45854" y="674287"/>
            <a:ext cx="849973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4.12 Задание на выполнение инженерных изысканий для подготовки проектной документации должно содержать следующие сведения и данные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6.3.2 Задание на инженерно-геологические изыскания для подготовки проектной документации дополнительно к 4.12, как правило, должно содержать: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проектируемых нагрузках на основание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предполагаемых типах фундаментов;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глубинах заложения фундаментов и подземных частей зданий и сооружений;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высоте и этажности зданий и сооружений;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предполагаемой сфере взаимодействия проектируемых объектов с основаниями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фундаментов;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т.д.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4.14 В задании не допускается устанавливать состав и объем работ, методику и технологию их выполнения,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исключением заданий на отдельные виды работ для субподрядных организаций исполнителя.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Обязательные пункты СП 47.13330.2012 согласно постановления правительства №1521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75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513790" y="775190"/>
            <a:ext cx="8229600" cy="611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2425" indent="-352425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600" dirty="0"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ru-RU" altLang="ru-RU" sz="2400" dirty="0">
              <a:latin typeface="Calibri" panose="020F0502020204030204" pitchFamily="34" charset="0"/>
            </a:endParaRP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0" y="0"/>
            <a:ext cx="180975" cy="954088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0" y="1314450"/>
            <a:ext cx="180975" cy="5994400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1" y="1543887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1" y="1854195"/>
            <a:ext cx="180974" cy="3103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0" name="Rectangle 7"/>
          <p:cNvSpPr>
            <a:spLocks noChangeArrowheads="1"/>
          </p:cNvSpPr>
          <p:nvPr/>
        </p:nvSpPr>
        <p:spPr bwMode="auto">
          <a:xfrm>
            <a:off x="1" y="2059403"/>
            <a:ext cx="180974" cy="3103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1" name="Rectangle 7"/>
          <p:cNvSpPr>
            <a:spLocks noChangeArrowheads="1"/>
          </p:cNvSpPr>
          <p:nvPr/>
        </p:nvSpPr>
        <p:spPr bwMode="auto">
          <a:xfrm>
            <a:off x="1" y="2369711"/>
            <a:ext cx="180974" cy="3103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2" name="Rectangle 7"/>
          <p:cNvSpPr>
            <a:spLocks noChangeArrowheads="1"/>
          </p:cNvSpPr>
          <p:nvPr/>
        </p:nvSpPr>
        <p:spPr bwMode="auto">
          <a:xfrm>
            <a:off x="-1" y="2574919"/>
            <a:ext cx="180974" cy="3103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3" name="Rectangle 7"/>
          <p:cNvSpPr>
            <a:spLocks noChangeArrowheads="1"/>
          </p:cNvSpPr>
          <p:nvPr/>
        </p:nvSpPr>
        <p:spPr bwMode="auto">
          <a:xfrm>
            <a:off x="-1" y="2885227"/>
            <a:ext cx="180974" cy="310308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4" name="Rectangle 7"/>
          <p:cNvSpPr>
            <a:spLocks noChangeArrowheads="1"/>
          </p:cNvSpPr>
          <p:nvPr/>
        </p:nvSpPr>
        <p:spPr bwMode="auto">
          <a:xfrm>
            <a:off x="-1" y="3090435"/>
            <a:ext cx="180974" cy="310308"/>
          </a:xfrm>
          <a:prstGeom prst="rect">
            <a:avLst/>
          </a:prstGeom>
          <a:solidFill>
            <a:srgbClr val="90B6C2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5" name="Rectangle 7"/>
          <p:cNvSpPr>
            <a:spLocks noChangeArrowheads="1"/>
          </p:cNvSpPr>
          <p:nvPr/>
        </p:nvSpPr>
        <p:spPr bwMode="auto">
          <a:xfrm>
            <a:off x="-1" y="3400743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pic>
        <p:nvPicPr>
          <p:cNvPr id="22" name="Picture 6" descr="Blue-and-green-abstract-space-curve_1920x120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t="50001" r="5392" b="11531"/>
          <a:stretch/>
        </p:blipFill>
        <p:spPr>
          <a:xfrm rot="16200000">
            <a:off x="-3438292" y="3438293"/>
            <a:ext cx="7308851" cy="432266"/>
          </a:xfrm>
          <a:prstGeom prst="rect">
            <a:avLst/>
          </a:prstGeom>
        </p:spPr>
      </p:pic>
      <p:pic>
        <p:nvPicPr>
          <p:cNvPr id="69" name="Picture 9" descr="logo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551" y="6793365"/>
            <a:ext cx="203676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10"/>
          <p:cNvSpPr>
            <a:spLocks noChangeArrowheads="1"/>
          </p:cNvSpPr>
          <p:nvPr/>
        </p:nvSpPr>
        <p:spPr bwMode="auto">
          <a:xfrm>
            <a:off x="573635" y="19428"/>
            <a:ext cx="8229600" cy="384721"/>
          </a:xfrm>
          <a:prstGeom prst="rect">
            <a:avLst/>
          </a:prstGeom>
          <a:noFill/>
          <a:extLst/>
        </p:spPr>
        <p:txBody>
          <a:bodyPr>
            <a:spAutoFit/>
          </a:bodyPr>
          <a:lstStyle/>
          <a:p>
            <a:pPr algn="ctr"/>
            <a:r>
              <a:rPr lang="ru-RU" altLang="ru-RU" b="1" u="sng" dirty="0" smtClean="0">
                <a:latin typeface="+mn-lt"/>
              </a:rPr>
              <a:t>Пример использования новых методов</a:t>
            </a:r>
            <a:endParaRPr lang="ru-RU" altLang="ru-RU" dirty="0">
              <a:latin typeface="+mn-lt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1428750"/>
            <a:ext cx="8020050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85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513790" y="775190"/>
            <a:ext cx="8229600" cy="611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2425" indent="-352425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600" dirty="0"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ru-RU" altLang="ru-RU" sz="2400" dirty="0">
              <a:latin typeface="Calibri" panose="020F0502020204030204" pitchFamily="34" charset="0"/>
            </a:endParaRP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0" y="0"/>
            <a:ext cx="180975" cy="954088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0" y="1314450"/>
            <a:ext cx="180975" cy="5994400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1" y="1543887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1" y="1854195"/>
            <a:ext cx="180974" cy="3103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0" name="Rectangle 7"/>
          <p:cNvSpPr>
            <a:spLocks noChangeArrowheads="1"/>
          </p:cNvSpPr>
          <p:nvPr/>
        </p:nvSpPr>
        <p:spPr bwMode="auto">
          <a:xfrm>
            <a:off x="1" y="2059403"/>
            <a:ext cx="180974" cy="3103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1" name="Rectangle 7"/>
          <p:cNvSpPr>
            <a:spLocks noChangeArrowheads="1"/>
          </p:cNvSpPr>
          <p:nvPr/>
        </p:nvSpPr>
        <p:spPr bwMode="auto">
          <a:xfrm>
            <a:off x="1" y="2369711"/>
            <a:ext cx="180974" cy="3103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2" name="Rectangle 7"/>
          <p:cNvSpPr>
            <a:spLocks noChangeArrowheads="1"/>
          </p:cNvSpPr>
          <p:nvPr/>
        </p:nvSpPr>
        <p:spPr bwMode="auto">
          <a:xfrm>
            <a:off x="-1" y="2574919"/>
            <a:ext cx="180974" cy="3103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3" name="Rectangle 7"/>
          <p:cNvSpPr>
            <a:spLocks noChangeArrowheads="1"/>
          </p:cNvSpPr>
          <p:nvPr/>
        </p:nvSpPr>
        <p:spPr bwMode="auto">
          <a:xfrm>
            <a:off x="-1" y="2885227"/>
            <a:ext cx="180974" cy="310308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4" name="Rectangle 7"/>
          <p:cNvSpPr>
            <a:spLocks noChangeArrowheads="1"/>
          </p:cNvSpPr>
          <p:nvPr/>
        </p:nvSpPr>
        <p:spPr bwMode="auto">
          <a:xfrm>
            <a:off x="-1" y="3090435"/>
            <a:ext cx="180974" cy="310308"/>
          </a:xfrm>
          <a:prstGeom prst="rect">
            <a:avLst/>
          </a:prstGeom>
          <a:solidFill>
            <a:srgbClr val="90B6C2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5" name="Rectangle 7"/>
          <p:cNvSpPr>
            <a:spLocks noChangeArrowheads="1"/>
          </p:cNvSpPr>
          <p:nvPr/>
        </p:nvSpPr>
        <p:spPr bwMode="auto">
          <a:xfrm>
            <a:off x="-1" y="3400743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pic>
        <p:nvPicPr>
          <p:cNvPr id="22" name="Picture 6" descr="Blue-and-green-abstract-space-curve_1920x120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t="50001" r="5392" b="11531"/>
          <a:stretch/>
        </p:blipFill>
        <p:spPr>
          <a:xfrm rot="16200000">
            <a:off x="-3438292" y="3438293"/>
            <a:ext cx="7308851" cy="432266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90" y="238962"/>
            <a:ext cx="80010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72" y="2249809"/>
            <a:ext cx="790575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0" y="4499325"/>
            <a:ext cx="76073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9" descr="logo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551" y="6793365"/>
            <a:ext cx="203676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10"/>
          <p:cNvSpPr>
            <a:spLocks noChangeArrowheads="1"/>
          </p:cNvSpPr>
          <p:nvPr/>
        </p:nvSpPr>
        <p:spPr bwMode="auto">
          <a:xfrm>
            <a:off x="573635" y="19428"/>
            <a:ext cx="8229600" cy="384721"/>
          </a:xfrm>
          <a:prstGeom prst="rect">
            <a:avLst/>
          </a:prstGeom>
          <a:noFill/>
          <a:extLst/>
        </p:spPr>
        <p:txBody>
          <a:bodyPr>
            <a:spAutoFit/>
          </a:bodyPr>
          <a:lstStyle/>
          <a:p>
            <a:pPr algn="ctr"/>
            <a:r>
              <a:rPr lang="ru-RU" altLang="ru-RU" b="1" u="sng" dirty="0" smtClean="0">
                <a:latin typeface="+mn-lt"/>
              </a:rPr>
              <a:t>Пример использования новых методов</a:t>
            </a:r>
            <a:endParaRPr lang="ru-RU" alt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396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2952750" y="0"/>
            <a:ext cx="6192838" cy="7308850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1747" name="Text Box 6"/>
          <p:cNvSpPr txBox="1">
            <a:spLocks noChangeArrowheads="1"/>
          </p:cNvSpPr>
          <p:nvPr/>
        </p:nvSpPr>
        <p:spPr bwMode="auto">
          <a:xfrm>
            <a:off x="3563938" y="1206500"/>
            <a:ext cx="51847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40000" bIns="46800" anchor="b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ru-RU" altLang="ru-RU" sz="4400" dirty="0">
                <a:solidFill>
                  <a:schemeClr val="bg1"/>
                </a:solidFill>
                <a:latin typeface="Arial" panose="020B0604020202020204" pitchFamily="34" charset="0"/>
              </a:rPr>
              <a:t>Спасибо                      за </a:t>
            </a:r>
            <a:r>
              <a:rPr lang="ru-RU" altLang="ru-RU" sz="4400" dirty="0" smtClean="0">
                <a:solidFill>
                  <a:schemeClr val="bg1"/>
                </a:solidFill>
                <a:latin typeface="Arial" panose="020B0604020202020204" pitchFamily="34" charset="0"/>
              </a:rPr>
              <a:t>внимание</a:t>
            </a:r>
            <a:r>
              <a:rPr lang="en-US" altLang="ru-RU" sz="4400" dirty="0" smtClean="0">
                <a:solidFill>
                  <a:schemeClr val="bg1"/>
                </a:solidFill>
                <a:latin typeface="Arial" panose="020B0604020202020204" pitchFamily="34" charset="0"/>
              </a:rPr>
              <a:t>!</a:t>
            </a:r>
            <a:endParaRPr lang="en-US" altLang="ru-RU" sz="4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 descr="Blue-and-green-abstract-space-curve_1920x120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5"/>
          <a:stretch/>
        </p:blipFill>
        <p:spPr>
          <a:xfrm rot="5400000" flipH="1">
            <a:off x="-2180889" y="2173263"/>
            <a:ext cx="7316472" cy="29546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513790" y="775190"/>
            <a:ext cx="8229600" cy="611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2425" indent="-352425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600" dirty="0"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ru-RU" altLang="ru-RU" sz="2400" dirty="0">
              <a:latin typeface="Calibri" panose="020F0502020204030204" pitchFamily="34" charset="0"/>
            </a:endParaRP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0" y="0"/>
            <a:ext cx="180975" cy="954088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0" y="1314450"/>
            <a:ext cx="180975" cy="5994400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1" y="1543887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1" y="1854195"/>
            <a:ext cx="180974" cy="3103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0" name="Rectangle 7"/>
          <p:cNvSpPr>
            <a:spLocks noChangeArrowheads="1"/>
          </p:cNvSpPr>
          <p:nvPr/>
        </p:nvSpPr>
        <p:spPr bwMode="auto">
          <a:xfrm>
            <a:off x="1" y="2059403"/>
            <a:ext cx="180974" cy="3103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1" name="Rectangle 7"/>
          <p:cNvSpPr>
            <a:spLocks noChangeArrowheads="1"/>
          </p:cNvSpPr>
          <p:nvPr/>
        </p:nvSpPr>
        <p:spPr bwMode="auto">
          <a:xfrm>
            <a:off x="1" y="2369711"/>
            <a:ext cx="180974" cy="3103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2" name="Rectangle 7"/>
          <p:cNvSpPr>
            <a:spLocks noChangeArrowheads="1"/>
          </p:cNvSpPr>
          <p:nvPr/>
        </p:nvSpPr>
        <p:spPr bwMode="auto">
          <a:xfrm>
            <a:off x="-1" y="2574919"/>
            <a:ext cx="180974" cy="3103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3" name="Rectangle 7"/>
          <p:cNvSpPr>
            <a:spLocks noChangeArrowheads="1"/>
          </p:cNvSpPr>
          <p:nvPr/>
        </p:nvSpPr>
        <p:spPr bwMode="auto">
          <a:xfrm>
            <a:off x="-1" y="2885227"/>
            <a:ext cx="180974" cy="310308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4" name="Rectangle 7"/>
          <p:cNvSpPr>
            <a:spLocks noChangeArrowheads="1"/>
          </p:cNvSpPr>
          <p:nvPr/>
        </p:nvSpPr>
        <p:spPr bwMode="auto">
          <a:xfrm>
            <a:off x="-1" y="3090435"/>
            <a:ext cx="180974" cy="310308"/>
          </a:xfrm>
          <a:prstGeom prst="rect">
            <a:avLst/>
          </a:prstGeom>
          <a:solidFill>
            <a:srgbClr val="90B6C2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5" name="Rectangle 7"/>
          <p:cNvSpPr>
            <a:spLocks noChangeArrowheads="1"/>
          </p:cNvSpPr>
          <p:nvPr/>
        </p:nvSpPr>
        <p:spPr bwMode="auto">
          <a:xfrm>
            <a:off x="-1" y="3400743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pic>
        <p:nvPicPr>
          <p:cNvPr id="69" name="Picture 9" descr="logo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551" y="6793365"/>
            <a:ext cx="203676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10"/>
          <p:cNvSpPr>
            <a:spLocks noChangeArrowheads="1"/>
          </p:cNvSpPr>
          <p:nvPr/>
        </p:nvSpPr>
        <p:spPr bwMode="auto">
          <a:xfrm>
            <a:off x="573635" y="19428"/>
            <a:ext cx="8229600" cy="384721"/>
          </a:xfrm>
          <a:prstGeom prst="rect">
            <a:avLst/>
          </a:prstGeom>
          <a:noFill/>
          <a:extLst/>
        </p:spPr>
        <p:txBody>
          <a:bodyPr>
            <a:spAutoFit/>
          </a:bodyPr>
          <a:lstStyle/>
          <a:p>
            <a:pPr algn="ctr"/>
            <a:r>
              <a:rPr lang="ru-RU" altLang="ru-RU" dirty="0" smtClean="0">
                <a:latin typeface="+mn-lt"/>
              </a:rPr>
              <a:t>Пункты </a:t>
            </a:r>
            <a:r>
              <a:rPr lang="ru-RU" altLang="ru-RU" u="sng" dirty="0" smtClean="0">
                <a:latin typeface="+mn-lt"/>
              </a:rPr>
              <a:t>действующих нормативных документов</a:t>
            </a:r>
            <a:r>
              <a:rPr lang="ru-RU" altLang="ru-RU" dirty="0" smtClean="0">
                <a:latin typeface="+mn-lt"/>
              </a:rPr>
              <a:t>, формирующие </a:t>
            </a:r>
            <a:r>
              <a:rPr lang="ru-RU" altLang="ru-RU" dirty="0" smtClean="0">
                <a:latin typeface="+mn-lt"/>
              </a:rPr>
              <a:t>ТЗ</a:t>
            </a:r>
            <a:endParaRPr lang="ru-RU" altLang="ru-RU" dirty="0">
              <a:latin typeface="+mn-lt"/>
            </a:endParaRPr>
          </a:p>
        </p:txBody>
      </p:sp>
      <p:pic>
        <p:nvPicPr>
          <p:cNvPr id="22" name="Picture 6" descr="Blue-and-green-abstract-space-curve_1920x120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t="50001" r="5392" b="11531"/>
          <a:stretch/>
        </p:blipFill>
        <p:spPr>
          <a:xfrm rot="16200000">
            <a:off x="-3438292" y="3438293"/>
            <a:ext cx="7308851" cy="43226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45854" y="954088"/>
            <a:ext cx="849973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4.8 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инженерным изысканиям для строительства приведены в СП 47.13330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[3], [4], [5], национальных стандартах и других нормативных документах по инженерным изысканиям и исследованиям грунтов для строительства.</a:t>
            </a:r>
          </a:p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 и состав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инженерных изысканий 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быть установлены в техническом задании на изыскания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учетом геотехнической категории объекта строительства.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 грунтов оснований в отчетной документации по результатам инженерных изысканий и в проектной документации следует принимать по ГОСТ 25100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 действующего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22.13330.2016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лицо противоречие !!!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31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513790" y="775190"/>
            <a:ext cx="8229600" cy="611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2425" indent="-352425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600" dirty="0"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ru-RU" altLang="ru-RU" sz="2400" dirty="0">
              <a:latin typeface="Calibri" panose="020F0502020204030204" pitchFamily="34" charset="0"/>
            </a:endParaRP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0" y="0"/>
            <a:ext cx="180975" cy="954088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0" y="1314450"/>
            <a:ext cx="180975" cy="5994400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1" y="1543887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1" y="1854195"/>
            <a:ext cx="180974" cy="3103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0" name="Rectangle 7"/>
          <p:cNvSpPr>
            <a:spLocks noChangeArrowheads="1"/>
          </p:cNvSpPr>
          <p:nvPr/>
        </p:nvSpPr>
        <p:spPr bwMode="auto">
          <a:xfrm>
            <a:off x="1" y="2059403"/>
            <a:ext cx="180974" cy="3103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1" name="Rectangle 7"/>
          <p:cNvSpPr>
            <a:spLocks noChangeArrowheads="1"/>
          </p:cNvSpPr>
          <p:nvPr/>
        </p:nvSpPr>
        <p:spPr bwMode="auto">
          <a:xfrm>
            <a:off x="1" y="2369711"/>
            <a:ext cx="180974" cy="3103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2" name="Rectangle 7"/>
          <p:cNvSpPr>
            <a:spLocks noChangeArrowheads="1"/>
          </p:cNvSpPr>
          <p:nvPr/>
        </p:nvSpPr>
        <p:spPr bwMode="auto">
          <a:xfrm>
            <a:off x="-1" y="2574919"/>
            <a:ext cx="180974" cy="3103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3" name="Rectangle 7"/>
          <p:cNvSpPr>
            <a:spLocks noChangeArrowheads="1"/>
          </p:cNvSpPr>
          <p:nvPr/>
        </p:nvSpPr>
        <p:spPr bwMode="auto">
          <a:xfrm>
            <a:off x="-1" y="2885227"/>
            <a:ext cx="180974" cy="310308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4" name="Rectangle 7"/>
          <p:cNvSpPr>
            <a:spLocks noChangeArrowheads="1"/>
          </p:cNvSpPr>
          <p:nvPr/>
        </p:nvSpPr>
        <p:spPr bwMode="auto">
          <a:xfrm>
            <a:off x="-1" y="3090435"/>
            <a:ext cx="180974" cy="310308"/>
          </a:xfrm>
          <a:prstGeom prst="rect">
            <a:avLst/>
          </a:prstGeom>
          <a:solidFill>
            <a:srgbClr val="90B6C2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5" name="Rectangle 7"/>
          <p:cNvSpPr>
            <a:spLocks noChangeArrowheads="1"/>
          </p:cNvSpPr>
          <p:nvPr/>
        </p:nvSpPr>
        <p:spPr bwMode="auto">
          <a:xfrm>
            <a:off x="-1" y="3400743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pic>
        <p:nvPicPr>
          <p:cNvPr id="69" name="Picture 9" descr="logo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551" y="6793365"/>
            <a:ext cx="203676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10"/>
          <p:cNvSpPr>
            <a:spLocks noChangeArrowheads="1"/>
          </p:cNvSpPr>
          <p:nvPr/>
        </p:nvSpPr>
        <p:spPr bwMode="auto">
          <a:xfrm>
            <a:off x="573635" y="19428"/>
            <a:ext cx="8229600" cy="384721"/>
          </a:xfrm>
          <a:prstGeom prst="rect">
            <a:avLst/>
          </a:prstGeom>
          <a:noFill/>
          <a:extLst/>
        </p:spPr>
        <p:txBody>
          <a:bodyPr>
            <a:spAutoFit/>
          </a:bodyPr>
          <a:lstStyle/>
          <a:p>
            <a:pPr algn="ctr"/>
            <a:r>
              <a:rPr lang="ru-RU" altLang="ru-RU" dirty="0" smtClean="0">
                <a:latin typeface="+mn-lt"/>
              </a:rPr>
              <a:t>Пункты </a:t>
            </a:r>
            <a:r>
              <a:rPr lang="ru-RU" altLang="ru-RU" u="sng" dirty="0" smtClean="0">
                <a:latin typeface="+mn-lt"/>
              </a:rPr>
              <a:t>действующих нормативных документов</a:t>
            </a:r>
            <a:r>
              <a:rPr lang="ru-RU" altLang="ru-RU" dirty="0" smtClean="0">
                <a:latin typeface="+mn-lt"/>
              </a:rPr>
              <a:t>, формирующие </a:t>
            </a:r>
            <a:r>
              <a:rPr lang="ru-RU" altLang="ru-RU" dirty="0" smtClean="0">
                <a:latin typeface="+mn-lt"/>
              </a:rPr>
              <a:t>ТЗ</a:t>
            </a:r>
            <a:endParaRPr lang="ru-RU" altLang="ru-RU" dirty="0">
              <a:latin typeface="+mn-lt"/>
            </a:endParaRPr>
          </a:p>
        </p:txBody>
      </p:sp>
      <p:pic>
        <p:nvPicPr>
          <p:cNvPr id="22" name="Picture 6" descr="Blue-and-green-abstract-space-curve_1920x120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t="50001" r="5392" b="11531"/>
          <a:stretch/>
        </p:blipFill>
        <p:spPr>
          <a:xfrm rot="16200000">
            <a:off x="-3438292" y="3438293"/>
            <a:ext cx="7308851" cy="43226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46771" y="696536"/>
            <a:ext cx="849973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5.1.16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(СП 22.13330.2016)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физико-механических характеристик грунтов, которые следует учитывать при проектировании, входят: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плотность грунта и его частиц, влажность (ГОСТ 5180 и ГОСТ 30416);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коэффициент пористости;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гранулометрический состав для дисперсных грунтов (ГОСТ 12536);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содержание органических веществ (ГОСТ 23740);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влажность на границах пластичности и текучести, число пластичности и показатель текучести для глинистых грунтов (ГОСТ 5180);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коэффициент фильтрации (ГОСТ 23278; ГОСТ 25584);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угол внутреннего трения, удельное сцепление, модуль деформации и коэффициент поперечной деформации грунтов (ГОСТ 12248, ГОСТ 20276, ГОСТ 30416 и ГОСТ 30672);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временное сопротивление при одноосном сжатии (ГОСТ 12248), показатели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размягчаемости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растворимости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выветрелости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скальных грунтов.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специальному заданию дополнительно могут быть определены и другие характеристики грунтов, необходимые для расчетов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отчете об инженерно-геологических изысканиях необходимо указывать применяемые методы лабораторных и полевых определений характеристик грунтов и методы обработки результатов исследований.</a:t>
            </a:r>
          </a:p>
        </p:txBody>
      </p:sp>
    </p:spTree>
    <p:extLst>
      <p:ext uri="{BB962C8B-B14F-4D97-AF65-F5344CB8AC3E}">
        <p14:creationId xmlns:p14="http://schemas.microsoft.com/office/powerpoint/2010/main" val="317526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513790" y="775190"/>
            <a:ext cx="8229600" cy="611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2425" indent="-352425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600" dirty="0"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ru-RU" altLang="ru-RU" sz="2400" dirty="0">
              <a:latin typeface="Calibri" panose="020F0502020204030204" pitchFamily="34" charset="0"/>
            </a:endParaRP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0" y="0"/>
            <a:ext cx="180975" cy="954088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0" y="1314450"/>
            <a:ext cx="180975" cy="5994400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1" y="1543887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1" y="1854195"/>
            <a:ext cx="180974" cy="3103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0" name="Rectangle 7"/>
          <p:cNvSpPr>
            <a:spLocks noChangeArrowheads="1"/>
          </p:cNvSpPr>
          <p:nvPr/>
        </p:nvSpPr>
        <p:spPr bwMode="auto">
          <a:xfrm>
            <a:off x="1" y="2059403"/>
            <a:ext cx="180974" cy="3103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1" name="Rectangle 7"/>
          <p:cNvSpPr>
            <a:spLocks noChangeArrowheads="1"/>
          </p:cNvSpPr>
          <p:nvPr/>
        </p:nvSpPr>
        <p:spPr bwMode="auto">
          <a:xfrm>
            <a:off x="1" y="2369711"/>
            <a:ext cx="180974" cy="3103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2" name="Rectangle 7"/>
          <p:cNvSpPr>
            <a:spLocks noChangeArrowheads="1"/>
          </p:cNvSpPr>
          <p:nvPr/>
        </p:nvSpPr>
        <p:spPr bwMode="auto">
          <a:xfrm>
            <a:off x="-1" y="2574919"/>
            <a:ext cx="180974" cy="3103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3" name="Rectangle 7"/>
          <p:cNvSpPr>
            <a:spLocks noChangeArrowheads="1"/>
          </p:cNvSpPr>
          <p:nvPr/>
        </p:nvSpPr>
        <p:spPr bwMode="auto">
          <a:xfrm>
            <a:off x="-1" y="2885227"/>
            <a:ext cx="180974" cy="310308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4" name="Rectangle 7"/>
          <p:cNvSpPr>
            <a:spLocks noChangeArrowheads="1"/>
          </p:cNvSpPr>
          <p:nvPr/>
        </p:nvSpPr>
        <p:spPr bwMode="auto">
          <a:xfrm>
            <a:off x="-1" y="3090435"/>
            <a:ext cx="180974" cy="310308"/>
          </a:xfrm>
          <a:prstGeom prst="rect">
            <a:avLst/>
          </a:prstGeom>
          <a:solidFill>
            <a:srgbClr val="90B6C2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5" name="Rectangle 7"/>
          <p:cNvSpPr>
            <a:spLocks noChangeArrowheads="1"/>
          </p:cNvSpPr>
          <p:nvPr/>
        </p:nvSpPr>
        <p:spPr bwMode="auto">
          <a:xfrm>
            <a:off x="-1" y="3400743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pic>
        <p:nvPicPr>
          <p:cNvPr id="69" name="Picture 9" descr="logo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551" y="6793365"/>
            <a:ext cx="203676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10"/>
          <p:cNvSpPr>
            <a:spLocks noChangeArrowheads="1"/>
          </p:cNvSpPr>
          <p:nvPr/>
        </p:nvSpPr>
        <p:spPr bwMode="auto">
          <a:xfrm>
            <a:off x="573635" y="19428"/>
            <a:ext cx="8229600" cy="384721"/>
          </a:xfrm>
          <a:prstGeom prst="rect">
            <a:avLst/>
          </a:prstGeom>
          <a:noFill/>
          <a:extLst/>
        </p:spPr>
        <p:txBody>
          <a:bodyPr>
            <a:spAutoFit/>
          </a:bodyPr>
          <a:lstStyle/>
          <a:p>
            <a:pPr algn="ctr"/>
            <a:r>
              <a:rPr lang="ru-RU" altLang="ru-RU" b="1" u="sng" dirty="0" smtClean="0">
                <a:latin typeface="+mn-lt"/>
              </a:rPr>
              <a:t>Обязательные пункты </a:t>
            </a:r>
            <a:r>
              <a:rPr lang="ru-RU" altLang="ru-RU" dirty="0" smtClean="0">
                <a:latin typeface="+mn-lt"/>
              </a:rPr>
              <a:t>нормативных документов, формирующие </a:t>
            </a:r>
            <a:r>
              <a:rPr lang="ru-RU" altLang="ru-RU" dirty="0" smtClean="0">
                <a:latin typeface="+mn-lt"/>
              </a:rPr>
              <a:t>ТЗ</a:t>
            </a:r>
            <a:endParaRPr lang="ru-RU" altLang="ru-RU" dirty="0">
              <a:latin typeface="+mn-lt"/>
            </a:endParaRPr>
          </a:p>
        </p:txBody>
      </p:sp>
      <p:pic>
        <p:nvPicPr>
          <p:cNvPr id="22" name="Picture 6" descr="Blue-and-green-abstract-space-curve_1920x120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t="50001" r="5392" b="11531"/>
          <a:stretch/>
        </p:blipFill>
        <p:spPr>
          <a:xfrm rot="16200000">
            <a:off x="-3438292" y="3438293"/>
            <a:ext cx="7308851" cy="43226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45854" y="954088"/>
            <a:ext cx="849973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5.3.17 Число определений характеристик грунтов, необходимое для вычисления их нормативных и расчетных значений, должно устанавливаться в зависимости от степени неоднородности грунтов основания, требуемой точности вычисления характеристики и уровня ответственности сооружения и указываться в программе исследований. Следует учитывать, что 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числа определений характеристик грунтов приводит к повышению их расчетных значений и, следовательно, к более экономичным проектным решениям.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 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одноименных частных определений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каждого выделенного на площадке инженерно-геологического или расчетного грунтового элемента (ГОСТ 20522) должно быть 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десяти для физических характеристик и не менее шести — для механических характеристик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Обязательные пункты СП 22.13330.2012 согласно постановления правительства №1521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95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513790" y="775190"/>
            <a:ext cx="8229600" cy="611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2425" indent="-352425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600" dirty="0"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ru-RU" altLang="ru-RU" sz="2400" dirty="0">
              <a:latin typeface="Calibri" panose="020F0502020204030204" pitchFamily="34" charset="0"/>
            </a:endParaRP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0" y="0"/>
            <a:ext cx="180975" cy="954088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0" y="1314450"/>
            <a:ext cx="180975" cy="5994400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1" y="1543887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1" y="1854195"/>
            <a:ext cx="180974" cy="3103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0" name="Rectangle 7"/>
          <p:cNvSpPr>
            <a:spLocks noChangeArrowheads="1"/>
          </p:cNvSpPr>
          <p:nvPr/>
        </p:nvSpPr>
        <p:spPr bwMode="auto">
          <a:xfrm>
            <a:off x="1" y="2059403"/>
            <a:ext cx="180974" cy="3103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1" name="Rectangle 7"/>
          <p:cNvSpPr>
            <a:spLocks noChangeArrowheads="1"/>
          </p:cNvSpPr>
          <p:nvPr/>
        </p:nvSpPr>
        <p:spPr bwMode="auto">
          <a:xfrm>
            <a:off x="1" y="2369711"/>
            <a:ext cx="180974" cy="3103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2" name="Rectangle 7"/>
          <p:cNvSpPr>
            <a:spLocks noChangeArrowheads="1"/>
          </p:cNvSpPr>
          <p:nvPr/>
        </p:nvSpPr>
        <p:spPr bwMode="auto">
          <a:xfrm>
            <a:off x="-1" y="2574919"/>
            <a:ext cx="180974" cy="3103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3" name="Rectangle 7"/>
          <p:cNvSpPr>
            <a:spLocks noChangeArrowheads="1"/>
          </p:cNvSpPr>
          <p:nvPr/>
        </p:nvSpPr>
        <p:spPr bwMode="auto">
          <a:xfrm>
            <a:off x="-1" y="2885227"/>
            <a:ext cx="180974" cy="310308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4" name="Rectangle 7"/>
          <p:cNvSpPr>
            <a:spLocks noChangeArrowheads="1"/>
          </p:cNvSpPr>
          <p:nvPr/>
        </p:nvSpPr>
        <p:spPr bwMode="auto">
          <a:xfrm>
            <a:off x="-1" y="3090435"/>
            <a:ext cx="180974" cy="310308"/>
          </a:xfrm>
          <a:prstGeom prst="rect">
            <a:avLst/>
          </a:prstGeom>
          <a:solidFill>
            <a:srgbClr val="90B6C2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5" name="Rectangle 7"/>
          <p:cNvSpPr>
            <a:spLocks noChangeArrowheads="1"/>
          </p:cNvSpPr>
          <p:nvPr/>
        </p:nvSpPr>
        <p:spPr bwMode="auto">
          <a:xfrm>
            <a:off x="-1" y="3400743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pic>
        <p:nvPicPr>
          <p:cNvPr id="69" name="Picture 9" descr="logo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551" y="6793365"/>
            <a:ext cx="203676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10"/>
          <p:cNvSpPr>
            <a:spLocks noChangeArrowheads="1"/>
          </p:cNvSpPr>
          <p:nvPr/>
        </p:nvSpPr>
        <p:spPr bwMode="auto">
          <a:xfrm>
            <a:off x="573635" y="19428"/>
            <a:ext cx="8229600" cy="384721"/>
          </a:xfrm>
          <a:prstGeom prst="rect">
            <a:avLst/>
          </a:prstGeom>
          <a:noFill/>
          <a:extLst/>
        </p:spPr>
        <p:txBody>
          <a:bodyPr>
            <a:spAutoFit/>
          </a:bodyPr>
          <a:lstStyle/>
          <a:p>
            <a:pPr algn="ctr"/>
            <a:r>
              <a:rPr lang="ru-RU" altLang="ru-RU" b="1" u="sng" dirty="0" smtClean="0">
                <a:latin typeface="+mn-lt"/>
              </a:rPr>
              <a:t>Пример оформления таблицы Сопоставления фондовых ИГЭ</a:t>
            </a:r>
            <a:endParaRPr lang="ru-RU" altLang="ru-RU" dirty="0">
              <a:latin typeface="+mn-lt"/>
            </a:endParaRPr>
          </a:p>
        </p:txBody>
      </p:sp>
      <p:pic>
        <p:nvPicPr>
          <p:cNvPr id="22" name="Picture 6" descr="Blue-and-green-abstract-space-curve_1920x120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t="50001" r="5392" b="11531"/>
          <a:stretch/>
        </p:blipFill>
        <p:spPr>
          <a:xfrm rot="16200000">
            <a:off x="-3438292" y="3438293"/>
            <a:ext cx="7308851" cy="432266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90" y="664265"/>
            <a:ext cx="33520063" cy="578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08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513790" y="775190"/>
            <a:ext cx="8229600" cy="611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2425" indent="-352425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600" dirty="0"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ru-RU" altLang="ru-RU" sz="2400" dirty="0">
              <a:latin typeface="Calibri" panose="020F0502020204030204" pitchFamily="34" charset="0"/>
            </a:endParaRP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0" y="0"/>
            <a:ext cx="180975" cy="954088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0" y="1314450"/>
            <a:ext cx="180975" cy="5994400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1" y="1543887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1" y="1854195"/>
            <a:ext cx="180974" cy="3103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0" name="Rectangle 7"/>
          <p:cNvSpPr>
            <a:spLocks noChangeArrowheads="1"/>
          </p:cNvSpPr>
          <p:nvPr/>
        </p:nvSpPr>
        <p:spPr bwMode="auto">
          <a:xfrm>
            <a:off x="1" y="2059403"/>
            <a:ext cx="180974" cy="3103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1" name="Rectangle 7"/>
          <p:cNvSpPr>
            <a:spLocks noChangeArrowheads="1"/>
          </p:cNvSpPr>
          <p:nvPr/>
        </p:nvSpPr>
        <p:spPr bwMode="auto">
          <a:xfrm>
            <a:off x="1" y="2369711"/>
            <a:ext cx="180974" cy="3103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2" name="Rectangle 7"/>
          <p:cNvSpPr>
            <a:spLocks noChangeArrowheads="1"/>
          </p:cNvSpPr>
          <p:nvPr/>
        </p:nvSpPr>
        <p:spPr bwMode="auto">
          <a:xfrm>
            <a:off x="-1" y="2574919"/>
            <a:ext cx="180974" cy="3103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3" name="Rectangle 7"/>
          <p:cNvSpPr>
            <a:spLocks noChangeArrowheads="1"/>
          </p:cNvSpPr>
          <p:nvPr/>
        </p:nvSpPr>
        <p:spPr bwMode="auto">
          <a:xfrm>
            <a:off x="-1" y="2885227"/>
            <a:ext cx="180974" cy="310308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4" name="Rectangle 7"/>
          <p:cNvSpPr>
            <a:spLocks noChangeArrowheads="1"/>
          </p:cNvSpPr>
          <p:nvPr/>
        </p:nvSpPr>
        <p:spPr bwMode="auto">
          <a:xfrm>
            <a:off x="-1" y="3090435"/>
            <a:ext cx="180974" cy="310308"/>
          </a:xfrm>
          <a:prstGeom prst="rect">
            <a:avLst/>
          </a:prstGeom>
          <a:solidFill>
            <a:srgbClr val="90B6C2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5" name="Rectangle 7"/>
          <p:cNvSpPr>
            <a:spLocks noChangeArrowheads="1"/>
          </p:cNvSpPr>
          <p:nvPr/>
        </p:nvSpPr>
        <p:spPr bwMode="auto">
          <a:xfrm>
            <a:off x="-1" y="3400743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pic>
        <p:nvPicPr>
          <p:cNvPr id="69" name="Picture 9" descr="logo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551" y="6793365"/>
            <a:ext cx="203676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10"/>
          <p:cNvSpPr>
            <a:spLocks noChangeArrowheads="1"/>
          </p:cNvSpPr>
          <p:nvPr/>
        </p:nvSpPr>
        <p:spPr bwMode="auto">
          <a:xfrm>
            <a:off x="573635" y="19428"/>
            <a:ext cx="8229600" cy="384721"/>
          </a:xfrm>
          <a:prstGeom prst="rect">
            <a:avLst/>
          </a:prstGeom>
          <a:noFill/>
          <a:extLst/>
        </p:spPr>
        <p:txBody>
          <a:bodyPr>
            <a:spAutoFit/>
          </a:bodyPr>
          <a:lstStyle/>
          <a:p>
            <a:pPr algn="ctr"/>
            <a:r>
              <a:rPr lang="ru-RU" altLang="ru-RU" b="1" u="sng" dirty="0" smtClean="0">
                <a:latin typeface="+mn-lt"/>
              </a:rPr>
              <a:t>Пример оформления таблицы Сопоставления фондовых ИГЭ</a:t>
            </a:r>
            <a:endParaRPr lang="ru-RU" altLang="ru-RU" dirty="0">
              <a:latin typeface="+mn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4578" y="819419"/>
            <a:ext cx="33520063" cy="578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 descr="Blue-and-green-abstract-space-curve_1920x120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t="50001" r="5392" b="11531"/>
          <a:stretch/>
        </p:blipFill>
        <p:spPr>
          <a:xfrm rot="16200000">
            <a:off x="-3438292" y="3438293"/>
            <a:ext cx="7308851" cy="43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0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513790" y="775190"/>
            <a:ext cx="8229600" cy="611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2425" indent="-352425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600" dirty="0"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ru-RU" altLang="ru-RU" sz="2400" dirty="0">
              <a:latin typeface="Calibri" panose="020F0502020204030204" pitchFamily="34" charset="0"/>
            </a:endParaRP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0" y="0"/>
            <a:ext cx="180975" cy="954088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0" y="1314450"/>
            <a:ext cx="180975" cy="5994400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1" y="1543887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1" y="1854195"/>
            <a:ext cx="180974" cy="3103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0" name="Rectangle 7"/>
          <p:cNvSpPr>
            <a:spLocks noChangeArrowheads="1"/>
          </p:cNvSpPr>
          <p:nvPr/>
        </p:nvSpPr>
        <p:spPr bwMode="auto">
          <a:xfrm>
            <a:off x="1" y="2059403"/>
            <a:ext cx="180974" cy="3103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1" name="Rectangle 7"/>
          <p:cNvSpPr>
            <a:spLocks noChangeArrowheads="1"/>
          </p:cNvSpPr>
          <p:nvPr/>
        </p:nvSpPr>
        <p:spPr bwMode="auto">
          <a:xfrm>
            <a:off x="1" y="2369711"/>
            <a:ext cx="180974" cy="3103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2" name="Rectangle 7"/>
          <p:cNvSpPr>
            <a:spLocks noChangeArrowheads="1"/>
          </p:cNvSpPr>
          <p:nvPr/>
        </p:nvSpPr>
        <p:spPr bwMode="auto">
          <a:xfrm>
            <a:off x="-1" y="2574919"/>
            <a:ext cx="180974" cy="3103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3" name="Rectangle 7"/>
          <p:cNvSpPr>
            <a:spLocks noChangeArrowheads="1"/>
          </p:cNvSpPr>
          <p:nvPr/>
        </p:nvSpPr>
        <p:spPr bwMode="auto">
          <a:xfrm>
            <a:off x="-1" y="2885227"/>
            <a:ext cx="180974" cy="310308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4" name="Rectangle 7"/>
          <p:cNvSpPr>
            <a:spLocks noChangeArrowheads="1"/>
          </p:cNvSpPr>
          <p:nvPr/>
        </p:nvSpPr>
        <p:spPr bwMode="auto">
          <a:xfrm>
            <a:off x="-1" y="3090435"/>
            <a:ext cx="180974" cy="310308"/>
          </a:xfrm>
          <a:prstGeom prst="rect">
            <a:avLst/>
          </a:prstGeom>
          <a:solidFill>
            <a:srgbClr val="90B6C2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5" name="Rectangle 7"/>
          <p:cNvSpPr>
            <a:spLocks noChangeArrowheads="1"/>
          </p:cNvSpPr>
          <p:nvPr/>
        </p:nvSpPr>
        <p:spPr bwMode="auto">
          <a:xfrm>
            <a:off x="-1" y="3400743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pic>
        <p:nvPicPr>
          <p:cNvPr id="69" name="Picture 9" descr="logo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551" y="6793365"/>
            <a:ext cx="203676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10"/>
          <p:cNvSpPr>
            <a:spLocks noChangeArrowheads="1"/>
          </p:cNvSpPr>
          <p:nvPr/>
        </p:nvSpPr>
        <p:spPr bwMode="auto">
          <a:xfrm>
            <a:off x="573635" y="19428"/>
            <a:ext cx="8229600" cy="384721"/>
          </a:xfrm>
          <a:prstGeom prst="rect">
            <a:avLst/>
          </a:prstGeom>
          <a:noFill/>
          <a:extLst/>
        </p:spPr>
        <p:txBody>
          <a:bodyPr>
            <a:spAutoFit/>
          </a:bodyPr>
          <a:lstStyle/>
          <a:p>
            <a:pPr algn="ctr"/>
            <a:r>
              <a:rPr lang="ru-RU" altLang="ru-RU" b="1" u="sng" dirty="0" smtClean="0">
                <a:latin typeface="+mn-lt"/>
              </a:rPr>
              <a:t>Пример оформления таблицы Сопоставления фондовых ИГЭ</a:t>
            </a:r>
            <a:endParaRPr lang="ru-RU" altLang="ru-RU" dirty="0">
              <a:latin typeface="+mn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65636" y="703754"/>
            <a:ext cx="33520063" cy="578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 descr="Blue-and-green-abstract-space-curve_1920x120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t="50001" r="5392" b="11531"/>
          <a:stretch/>
        </p:blipFill>
        <p:spPr>
          <a:xfrm rot="16200000">
            <a:off x="-3438292" y="3438293"/>
            <a:ext cx="7308851" cy="43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6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513790" y="775190"/>
            <a:ext cx="8229600" cy="611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2425" indent="-352425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defTabSz="9398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600" dirty="0"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ru-RU" altLang="ru-RU" sz="2400" dirty="0">
              <a:latin typeface="Calibri" panose="020F0502020204030204" pitchFamily="34" charset="0"/>
            </a:endParaRP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0" y="0"/>
            <a:ext cx="180975" cy="954088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0" y="1314450"/>
            <a:ext cx="180975" cy="5994400"/>
          </a:xfrm>
          <a:prstGeom prst="rect">
            <a:avLst/>
          </a:prstGeom>
          <a:solidFill>
            <a:srgbClr val="425E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1" y="1543887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1" y="1854195"/>
            <a:ext cx="180974" cy="3103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0" name="Rectangle 7"/>
          <p:cNvSpPr>
            <a:spLocks noChangeArrowheads="1"/>
          </p:cNvSpPr>
          <p:nvPr/>
        </p:nvSpPr>
        <p:spPr bwMode="auto">
          <a:xfrm>
            <a:off x="1" y="2059403"/>
            <a:ext cx="180974" cy="3103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1" name="Rectangle 7"/>
          <p:cNvSpPr>
            <a:spLocks noChangeArrowheads="1"/>
          </p:cNvSpPr>
          <p:nvPr/>
        </p:nvSpPr>
        <p:spPr bwMode="auto">
          <a:xfrm>
            <a:off x="1" y="2369711"/>
            <a:ext cx="180974" cy="3103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2" name="Rectangle 7"/>
          <p:cNvSpPr>
            <a:spLocks noChangeArrowheads="1"/>
          </p:cNvSpPr>
          <p:nvPr/>
        </p:nvSpPr>
        <p:spPr bwMode="auto">
          <a:xfrm>
            <a:off x="-1" y="2574919"/>
            <a:ext cx="180974" cy="3103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3" name="Rectangle 7"/>
          <p:cNvSpPr>
            <a:spLocks noChangeArrowheads="1"/>
          </p:cNvSpPr>
          <p:nvPr/>
        </p:nvSpPr>
        <p:spPr bwMode="auto">
          <a:xfrm>
            <a:off x="-1" y="2885227"/>
            <a:ext cx="180974" cy="310308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4" name="Rectangle 7"/>
          <p:cNvSpPr>
            <a:spLocks noChangeArrowheads="1"/>
          </p:cNvSpPr>
          <p:nvPr/>
        </p:nvSpPr>
        <p:spPr bwMode="auto">
          <a:xfrm>
            <a:off x="-1" y="3090435"/>
            <a:ext cx="180974" cy="310308"/>
          </a:xfrm>
          <a:prstGeom prst="rect">
            <a:avLst/>
          </a:prstGeom>
          <a:solidFill>
            <a:srgbClr val="90B6C2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65" name="Rectangle 7"/>
          <p:cNvSpPr>
            <a:spLocks noChangeArrowheads="1"/>
          </p:cNvSpPr>
          <p:nvPr/>
        </p:nvSpPr>
        <p:spPr bwMode="auto">
          <a:xfrm>
            <a:off x="-1" y="3400743"/>
            <a:ext cx="180974" cy="310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DaxlineCyrSC-Regular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pic>
        <p:nvPicPr>
          <p:cNvPr id="69" name="Picture 9" descr="logo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551" y="6793365"/>
            <a:ext cx="203676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10"/>
          <p:cNvSpPr>
            <a:spLocks noChangeArrowheads="1"/>
          </p:cNvSpPr>
          <p:nvPr/>
        </p:nvSpPr>
        <p:spPr bwMode="auto">
          <a:xfrm>
            <a:off x="573635" y="19428"/>
            <a:ext cx="8229600" cy="384721"/>
          </a:xfrm>
          <a:prstGeom prst="rect">
            <a:avLst/>
          </a:prstGeom>
          <a:noFill/>
          <a:extLst/>
        </p:spPr>
        <p:txBody>
          <a:bodyPr>
            <a:spAutoFit/>
          </a:bodyPr>
          <a:lstStyle/>
          <a:p>
            <a:pPr algn="ctr"/>
            <a:r>
              <a:rPr lang="ru-RU" altLang="ru-RU" b="1" u="sng" dirty="0" smtClean="0">
                <a:latin typeface="+mn-lt"/>
              </a:rPr>
              <a:t>Пример оформления таблицы объемов</a:t>
            </a:r>
            <a:endParaRPr lang="ru-RU" altLang="ru-RU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59" y="1225879"/>
            <a:ext cx="8640751" cy="4970343"/>
          </a:xfrm>
          <a:prstGeom prst="rect">
            <a:avLst/>
          </a:prstGeom>
        </p:spPr>
      </p:pic>
      <p:pic>
        <p:nvPicPr>
          <p:cNvPr id="22" name="Picture 6" descr="Blue-and-green-abstract-space-curve_1920x120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t="50001" r="5392" b="11531"/>
          <a:stretch/>
        </p:blipFill>
        <p:spPr>
          <a:xfrm rot="16200000">
            <a:off x="-3438292" y="3438293"/>
            <a:ext cx="7308851" cy="43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3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398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DaxlineCyrSC-Regular" pitchFamily="8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398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DaxlineCyrSC-Regular" pitchFamily="82" charset="0"/>
            <a:cs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22770</TotalTime>
  <Words>635</Words>
  <Application>Microsoft Office PowerPoint</Application>
  <PresentationFormat>Произвольный</PresentationFormat>
  <Paragraphs>76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VoloDesign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PetroModeling</dc:title>
  <dc:creator>PetroModeling</dc:creator>
  <cp:lastModifiedBy>User</cp:lastModifiedBy>
  <cp:revision>390</cp:revision>
  <cp:lastPrinted>2014-04-09T12:14:59Z</cp:lastPrinted>
  <dcterms:created xsi:type="dcterms:W3CDTF">2012-03-28T04:38:18Z</dcterms:created>
  <dcterms:modified xsi:type="dcterms:W3CDTF">2018-11-06T12:55:16Z</dcterms:modified>
</cp:coreProperties>
</file>