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29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9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2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3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7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0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5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C4B6-CFD4-4D24-ACA2-1223EE0B5DE5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BED2-B07F-4895-8944-5ED55C751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5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8564" y="3328333"/>
            <a:ext cx="9932566" cy="140970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400" b="1" i="1" dirty="0">
                <a:solidFill>
                  <a:srgbClr val="ED7F22"/>
                </a:solidFill>
                <a:effectLst/>
                <a:latin typeface="Open Sans" panose="020B0604020202020204" pitchFamily="34" charset="0"/>
              </a:rPr>
              <a:t>Сессия: Дорожная инициатива. Технологии строительства.</a:t>
            </a:r>
            <a:br>
              <a:rPr lang="ru-RU" sz="2400" b="1" i="1" dirty="0">
                <a:solidFill>
                  <a:srgbClr val="ED7F22"/>
                </a:solidFill>
                <a:effectLst/>
                <a:latin typeface="Open Sans" panose="020B0604020202020204" pitchFamily="34" charset="0"/>
              </a:rPr>
            </a:br>
            <a:r>
              <a:rPr lang="ru-RU" sz="2400" b="1" i="1" dirty="0">
                <a:solidFill>
                  <a:srgbClr val="ED7F22"/>
                </a:solidFill>
                <a:effectLst/>
                <a:latin typeface="Open Sans" panose="020B0604020202020204" pitchFamily="34" charset="0"/>
              </a:rPr>
              <a:t>Как ускорить сроки, сохраняя качество и безопасность?</a:t>
            </a:r>
            <a:br>
              <a:rPr lang="ru-RU" sz="2400" b="1" i="1" dirty="0">
                <a:solidFill>
                  <a:srgbClr val="ED7F22"/>
                </a:solidFill>
                <a:effectLst/>
                <a:latin typeface="Open Sans" panose="020B0604020202020204" pitchFamily="34" charset="0"/>
              </a:rPr>
            </a:br>
            <a:br>
              <a:rPr lang="ru-RU" sz="2400" b="1" i="1" dirty="0">
                <a:solidFill>
                  <a:srgbClr val="ED7F22"/>
                </a:solidFill>
                <a:effectLst/>
                <a:latin typeface="Open Sans" panose="020B0604020202020204" pitchFamily="34" charset="0"/>
              </a:rPr>
            </a:br>
            <a:r>
              <a:rPr lang="ru-RU" sz="4000" b="1" dirty="0"/>
              <a:t>Инженерная подготовка и инженерная защита территорий и сооружений – ошибки стоящие десятки миллиардов и нескольких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8564" y="5082303"/>
            <a:ext cx="10167457" cy="177569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err="1"/>
              <a:t>Бершов</a:t>
            </a:r>
            <a:r>
              <a:rPr lang="ru-RU" dirty="0"/>
              <a:t> А.В., генеральный директор ГК «</a:t>
            </a:r>
            <a:r>
              <a:rPr lang="ru-RU" dirty="0" err="1"/>
              <a:t>ПетроМоделинг</a:t>
            </a:r>
            <a:r>
              <a:rPr lang="ru-RU" dirty="0"/>
              <a:t>»</a:t>
            </a:r>
          </a:p>
          <a:p>
            <a:pPr algn="l"/>
            <a:r>
              <a:rPr lang="ru-RU" dirty="0"/>
              <a:t> Преподаватель кафедры Инженерной геологии Геологического факультета МГУ </a:t>
            </a:r>
            <a:r>
              <a:rPr lang="ru-RU" dirty="0" err="1"/>
              <a:t>им.М.В.Ломоносова</a:t>
            </a:r>
            <a:endParaRPr lang="ru-RU" dirty="0"/>
          </a:p>
          <a:p>
            <a:pPr algn="l"/>
            <a:r>
              <a:rPr lang="ru-RU" dirty="0"/>
              <a:t>Член технического комитета ТК 505 «Информационное моделирование»</a:t>
            </a:r>
          </a:p>
          <a:p>
            <a:pPr algn="l"/>
            <a:r>
              <a:rPr lang="ru-RU" dirty="0"/>
              <a:t>Обладатель нагрудного знака НОПРИЗ за значительный вклад в развитие отрасли в области архитектурно-строительного проектирования, изысканий и саморегулирования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85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C2832C-0401-4D27-9591-F0D82052134C}"/>
              </a:ext>
            </a:extLst>
          </p:cNvPr>
          <p:cNvSpPr txBox="1"/>
          <p:nvPr/>
        </p:nvSpPr>
        <p:spPr>
          <a:xfrm>
            <a:off x="648049" y="515733"/>
            <a:ext cx="1071064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u="sng" dirty="0">
                <a:solidFill>
                  <a:srgbClr val="020C22"/>
                </a:solidFill>
                <a:effectLst/>
                <a:latin typeface="ITCFranklinGothicW10-Md 862390"/>
              </a:rPr>
              <a:t>Совещание по развитию отдельных направлений транспортного комплекса, 24 мая 2022 года</a:t>
            </a:r>
          </a:p>
          <a:p>
            <a:pPr algn="l"/>
            <a:endParaRPr lang="ru-RU" b="0" i="0" dirty="0">
              <a:solidFill>
                <a:srgbClr val="020C22"/>
              </a:solidFill>
              <a:effectLst/>
              <a:latin typeface="ITCFranklinGothicW10-Md 862390"/>
            </a:endParaRPr>
          </a:p>
          <a:p>
            <a:pPr algn="l"/>
            <a:r>
              <a:rPr lang="ru-RU" dirty="0">
                <a:solidFill>
                  <a:srgbClr val="020C22"/>
                </a:solidFill>
                <a:latin typeface="ITCFranklinGothicW10-Md 862390"/>
              </a:rPr>
              <a:t>Путин В.В. 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«</a:t>
            </a:r>
            <a:r>
              <a:rPr lang="ru-RU" b="1" i="0" dirty="0">
                <a:solidFill>
                  <a:srgbClr val="020C22"/>
                </a:solidFill>
                <a:effectLst/>
                <a:latin typeface="ITCFranklinGothicW10-Bk 862339"/>
              </a:rPr>
              <a:t>Считаю правильным отказаться от инерционного сценария при развитии транспортной инфраструктуры</a:t>
            </a:r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, когда, исходя из текущих потребностей – только из текущих, оценивается грузовая база, а затем, отталкиваясь от этих оценок, проектируются и строятся маршруты, закладывается их мощность: потом её не хватает. Если действовать в такой статичной логике, то всегда будем догоняющими, пропускной способности всегда будет не хватать. </a:t>
            </a:r>
            <a:r>
              <a:rPr lang="ru-RU" b="1" i="0" dirty="0">
                <a:solidFill>
                  <a:srgbClr val="020C22"/>
                </a:solidFill>
                <a:effectLst/>
                <a:latin typeface="ITCFranklinGothicW10-Bk 862339"/>
              </a:rPr>
              <a:t>Инфраструктура должна ориентироваться на требования завтрашнего дня</a:t>
            </a:r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…</a:t>
            </a:r>
          </a:p>
          <a:p>
            <a:pPr algn="l"/>
            <a:endParaRPr lang="ru-RU" b="0" i="0" dirty="0">
              <a:solidFill>
                <a:srgbClr val="020C22"/>
              </a:solidFill>
              <a:effectLst/>
              <a:latin typeface="ITCFranklinGothicW10-Bk 862339"/>
            </a:endParaRPr>
          </a:p>
          <a:p>
            <a:pPr algn="l"/>
            <a:r>
              <a:rPr lang="ru-RU" dirty="0">
                <a:solidFill>
                  <a:srgbClr val="020C22"/>
                </a:solidFill>
                <a:latin typeface="ITCFranklinGothicW10-Bk 862339"/>
              </a:rPr>
              <a:t>… </a:t>
            </a:r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нужно активно задействовать </a:t>
            </a:r>
            <a:r>
              <a:rPr lang="ru-RU" b="1" i="0" dirty="0">
                <a:solidFill>
                  <a:srgbClr val="020C22"/>
                </a:solidFill>
                <a:effectLst/>
                <a:latin typeface="ITCFranklinGothicW10-Bk 862339"/>
              </a:rPr>
              <a:t>механизм параллельного проектирования и строительства</a:t>
            </a:r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, конечно, при соблюдении требований по безопасности и надёжности вводимых объектов»</a:t>
            </a:r>
          </a:p>
          <a:p>
            <a:pPr algn="l"/>
            <a:endParaRPr lang="ru-RU" b="0" i="0" dirty="0">
              <a:solidFill>
                <a:srgbClr val="020C22"/>
              </a:solidFill>
              <a:effectLst/>
              <a:latin typeface="ITCFranklinGothicW10-Md 86239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C5B0C-FC78-4024-8FAB-FA764A09A533}"/>
              </a:ext>
            </a:extLst>
          </p:cNvPr>
          <p:cNvSpPr txBox="1"/>
          <p:nvPr/>
        </p:nvSpPr>
        <p:spPr>
          <a:xfrm>
            <a:off x="648049" y="4209052"/>
            <a:ext cx="107106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u="sng" dirty="0">
                <a:solidFill>
                  <a:srgbClr val="020C22"/>
                </a:solidFill>
                <a:effectLst/>
                <a:latin typeface="ITCFranklinGothicW10-Md 862390"/>
              </a:rPr>
              <a:t>Форум дорожных инициатив, 31 мая 2022 года</a:t>
            </a:r>
          </a:p>
          <a:p>
            <a:pPr algn="l"/>
            <a:endParaRPr lang="ru-RU" b="0" i="0" dirty="0">
              <a:solidFill>
                <a:srgbClr val="020C22"/>
              </a:solidFill>
              <a:effectLst/>
              <a:latin typeface="ITCFranklinGothicW10-Md 862390"/>
            </a:endParaRPr>
          </a:p>
          <a:p>
            <a:pPr algn="l"/>
            <a:r>
              <a:rPr lang="ru-RU" dirty="0" err="1">
                <a:solidFill>
                  <a:srgbClr val="020C22"/>
                </a:solidFill>
                <a:latin typeface="ITCFranklinGothicW10-Md 862390"/>
              </a:rPr>
              <a:t>Хуснуллин</a:t>
            </a:r>
            <a:r>
              <a:rPr lang="ru-RU" dirty="0">
                <a:solidFill>
                  <a:srgbClr val="020C22"/>
                </a:solidFill>
                <a:latin typeface="ITCFranklinGothicW10-Md 862390"/>
              </a:rPr>
              <a:t> М.Ш. 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«Мы настроены не просто темпы сохранить мы настроены темпы увеличить.</a:t>
            </a:r>
          </a:p>
          <a:p>
            <a:pPr algn="l"/>
            <a:r>
              <a:rPr lang="ru-RU" dirty="0">
                <a:solidFill>
                  <a:srgbClr val="020C22"/>
                </a:solidFill>
                <a:latin typeface="ITCFranklinGothicW10-Bk 862339"/>
              </a:rPr>
              <a:t>Законодательная база в целом … позволяет </a:t>
            </a:r>
            <a:r>
              <a:rPr lang="ru-RU" b="1" dirty="0">
                <a:solidFill>
                  <a:srgbClr val="020C22"/>
                </a:solidFill>
                <a:latin typeface="ITCFranklinGothicW10-Bk 862339"/>
              </a:rPr>
              <a:t>для тех кто умеет проектировать за счет проектных решений экономить деньги</a:t>
            </a:r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»</a:t>
            </a:r>
          </a:p>
          <a:p>
            <a:pPr algn="l"/>
            <a:endParaRPr lang="ru-RU" b="0" i="0" dirty="0">
              <a:solidFill>
                <a:srgbClr val="020C22"/>
              </a:solidFill>
              <a:effectLst/>
              <a:latin typeface="ITCFranklinGothicW10-Md 862390"/>
            </a:endParaRPr>
          </a:p>
        </p:txBody>
      </p:sp>
    </p:spTree>
    <p:extLst>
      <p:ext uri="{BB962C8B-B14F-4D97-AF65-F5344CB8AC3E}">
        <p14:creationId xmlns:p14="http://schemas.microsoft.com/office/powerpoint/2010/main" val="1614728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32888-4BDD-4C6D-89BE-AD29240D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26" y="845326"/>
            <a:ext cx="1165844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Существуют принципиальные разногласия между </a:t>
            </a:r>
            <a:r>
              <a:rPr lang="ru-RU" altLang="ru-RU" b="1" u="sng" dirty="0">
                <a:solidFill>
                  <a:srgbClr val="020C22"/>
                </a:solidFill>
                <a:latin typeface="ITCFranklinGothicW10-Bk 862339"/>
              </a:rPr>
              <a:t>жизненной</a:t>
            </a:r>
            <a:r>
              <a:rPr lang="ru-RU" altLang="ru-RU" u="sng" dirty="0">
                <a:solidFill>
                  <a:srgbClr val="020C22"/>
                </a:solidFill>
                <a:latin typeface="ITCFranklinGothicW10-Bk 862339"/>
              </a:rPr>
              <a:t> </a:t>
            </a:r>
            <a:r>
              <a:rPr lang="ru-RU" altLang="ru-RU" b="1" u="sng" dirty="0">
                <a:solidFill>
                  <a:srgbClr val="020C22"/>
                </a:solidFill>
                <a:latin typeface="ITCFranklinGothicW10-Bk 862339"/>
              </a:rPr>
              <a:t>необходимостью</a:t>
            </a:r>
            <a:r>
              <a:rPr lang="ru-RU" altLang="ru-RU" u="sng" dirty="0">
                <a:solidFill>
                  <a:srgbClr val="020C22"/>
                </a:solidFill>
                <a:latin typeface="ITCFranklinGothicW10-Bk 862339"/>
              </a:rPr>
              <a:t>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строить быстро, экономично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 при этом качественно и безопасно и </a:t>
            </a: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самой физикой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изыскательского производства, проектного процесса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 самого строительства.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Эти разногласия требуют очень быстрых и важных управленческих решений различного характера: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нормативного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технологического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экономического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кадрового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как целиком в строительной и геологических отраслях, так и конкретно в дорожном строительстве.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020C22"/>
              </a:solidFill>
              <a:effectLst/>
              <a:latin typeface="ITCFranklinGothicW10-Bk 862339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К сожалению, приходится констатировать, что изыскательская отрасль серьёзно</a:t>
            </a:r>
            <a:r>
              <a:rPr kumimoji="0" lang="ru-RU" altLang="ru-RU" sz="1800" b="0" i="0" u="none" strike="noStrike" cap="none" normalizeH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 деградировала как в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</a:t>
            </a:r>
            <a:r>
              <a:rPr lang="ru-RU" altLang="ru-RU" baseline="0" dirty="0">
                <a:solidFill>
                  <a:srgbClr val="020C22"/>
                </a:solidFill>
                <a:latin typeface="ITCFranklinGothicW10-Bk 862339"/>
              </a:rPr>
              <a:t>ачественном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, так и количественном отношении.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Утрачены отраслевые научные институты – ПНИИИС, ВСЕГИНГЕО.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Тридцатилетие предельно хищнического рынка, где господствует ТОЛЬКО ЦЕНА РАБОТЫ, а качеством пренебрегают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 полностью перекроило</a:t>
            </a:r>
            <a:r>
              <a:rPr kumimoji="0" lang="ru-RU" altLang="ru-RU" sz="1800" b="0" i="0" u="none" strike="noStrike" cap="none" normalizeH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 изыскательскую среду и надо констатировать, что мы не готовы к тем вызовам,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которые озвучивает президент и правительство.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F367181-E87D-4252-BDCD-16A4CF056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57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0A82226B-A3DB-41DB-892E-B333E0C57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7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32888-4BDD-4C6D-89BE-AD29240D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164391"/>
            <a:ext cx="20588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С одной стороны:  </a:t>
            </a: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F367181-E87D-4252-BDCD-16A4CF056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57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0A82226B-A3DB-41DB-892E-B333E0C57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98F552A-39DC-4BCA-9529-F53E9001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38" y="409189"/>
            <a:ext cx="1190120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Изыскания – это </a:t>
            </a:r>
            <a:r>
              <a:rPr lang="ru-RU" altLang="ru-RU" u="sng" dirty="0">
                <a:solidFill>
                  <a:srgbClr val="020C22"/>
                </a:solidFill>
                <a:latin typeface="ITCFranklinGothicW10-Bk 862339"/>
              </a:rPr>
              <a:t>сложнейшее производство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со своими многочисленными, выверенными и взаимосвязанными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цепочками процессов, технологически и физически требующих определенного и вполне значительного времени.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Например, чаще всего невозможно в одной с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кважине решить задачу геологического описания разреза и при этом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отобрать качественные монолиты грунтов для лабораторных исследовани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й или лабораторные исследования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консолидации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 слабых грунтов могут занимать более 30 дней и напрямую зависят от качества буровых работ, отбора,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упаковки и хранения образцов.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Без определения этого свойства НЕВОЗМОЖНО рассчитать ни величину осадки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 насыпей, ни время осадки, ни выбрать экономически целесообразные проектные решения.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altLang="ru-RU" dirty="0">
              <a:solidFill>
                <a:srgbClr val="020C22"/>
              </a:solidFill>
              <a:latin typeface="ITCFranklinGothicW10-Bk 862339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2. Изыскания, в частности инженерно-геологические – это не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«скважины в земле» по которым на сегодня,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 к сожалению, судят и о производительности, и о цене изысканий, и о их качестве.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Инженерно-геологические изыскания – </a:t>
            </a:r>
            <a:r>
              <a:rPr lang="ru-RU" altLang="ru-RU" u="sng" dirty="0">
                <a:solidFill>
                  <a:srgbClr val="020C22"/>
                </a:solidFill>
                <a:latin typeface="ITCFranklinGothicW10-Bk 862339"/>
              </a:rPr>
              <a:t>это целый комплекс последовательных, иногда практически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u="sng" dirty="0">
                <a:solidFill>
                  <a:srgbClr val="020C22"/>
                </a:solidFill>
                <a:latin typeface="ITCFranklinGothicW10-Bk 862339"/>
              </a:rPr>
              <a:t>не распараллеливаемых задач со своими целями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, где буровые работы являются важной, но только одной из задач.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При этом бурение на скорость просто невозможно и приводит либо к профанации всех остальных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инженерно-геологических работ и задач, либо к фальсификации самого бурения.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Особенно данный факт проявляется на территориях, а их в освоении сейчас все больше, где проявляются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опасные инженерно-геологические процессы и (или) распространены специфические грунты, которые чаще всего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невозможно использовать в теле насыпи, а в основании дорог они приносят массу инженерных проблем, удорожая 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затягивая строительство при их несвоевременном выявлении и описании.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3. Понимание того, что </a:t>
            </a: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исходная информация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 природной среде в целом и самой сложной её части –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геологической среде – </a:t>
            </a: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бесценна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. Именно </a:t>
            </a: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результаты изысканий дают единственную возможность экономить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деньги и сроки при грамотном проектировании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 обеспечением безопасности при инфраструктурном строительстве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 эксплуатации дорог. 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1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32888-4BDD-4C6D-89BE-AD29240D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88925"/>
            <a:ext cx="2124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С другой стороны:  </a:t>
            </a: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F367181-E87D-4252-BDCD-16A4CF056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57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0A82226B-A3DB-41DB-892E-B333E0C57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98F552A-39DC-4BCA-9529-F53E9001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659765"/>
            <a:ext cx="1170096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Существующее нормативное требование к одно этапной работе и отсутствие финансирования на изыскания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на строительном этапе, что физически и технологически крайне сложно, приводит к усложнению экспертизы 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осложнениям в изменениях работ при строительстве.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2.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Отсутствие возможности корректировать затраты и директивное занижение стоимости ПИР при прохождении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экспертизы вымывает участников изыскательского рынка в другие отрасли.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3. Действующий на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основании объектов-аналогов подход к предполагаемой стоимости строительства 1 км дороги с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рактической невозможностью корректировки стоимости в последующем, даёт хорошие результаты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в простых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инженерно-геологических условиях, но </a:t>
            </a: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серьезно искажает действительность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при строительстве дорог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в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 сложных инженерно-геологичес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ких условиях –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на косогорах, в горах, в местах действия опасных геологических процессов – выветривания, оползней, карста,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суффозии, обвалов, селей, лавин и наконец, сейсмики и тектоники, на территориях с распространением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специфических грунтов.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На таких территориях ЗАРАНЕЕ НЕ МОГУТ БЫТЬ ДАНЫ СТОИМОСТНЫЕ ОЦЕНКИ, только ориентиры.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Они требуют тщательных исходных данных и проектных решений с по стадийной проработкой.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Примеров достаточно много – и построенные дороги в горном кластере Сочи, и строящаяся дорога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Владивосток-Находка, и проектируемы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е дороги в Горном Крыму и Кавказе.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4. В целом желание экономить на изысканиях и проектировании всех участников 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процесса, приводящее к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существенному росту стоимости строительства и постоянной сдвижке сроков вправо. Мы постоянно забываем, что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стоимость ПИР несопоставима с ценой строительства, а цена незнания выражается в десятках миллиардов рублей,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потраченных на исправление ситуации во время строительства – не будем забывать и олимпийский трамплин, 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20C22"/>
                </a:solidFill>
                <a:effectLst/>
                <a:latin typeface="ITCFranklinGothicW10-Bk 862339"/>
              </a:rPr>
              <a:t>анно-бобслейную трассу.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68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32888-4BDD-4C6D-89BE-AD29240D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88925"/>
            <a:ext cx="65044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Давление с двух сторон привело к парадоксальной ситуации:  </a:t>
            </a: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F367181-E87D-4252-BDCD-16A4CF056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57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0A82226B-A3DB-41DB-892E-B333E0C57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98F552A-39DC-4BCA-9529-F53E9001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1212261"/>
            <a:ext cx="1204990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Резкому снижению удельной и абсолютной стоимости изыскательских работ и, как следствие, невозможность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обновления основных фондов и тем более развитие или наращивание мощностей.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2. Падению престижности специальностей связанных с изысканиями, низкому уровню зарплат и постепенным оттоком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специалистов и отсутствием новых кадров.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3. Появлению массы фирм-однодневок «уронивших рынок» и создавших МИФ о «плохой геологии», «дешевизне»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Изысканий и самое главное практически «бесконечной быстроте» изысканий – «прямо завтра с утра всё будет».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4. Переносу ВСЕХ ФИНАНСОВЫЗ РИСКОВ вниз по цепочке от строителей до изыскателей практически отбило желание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работать на дорожных объектах у компетентной частных компаний, да и в целом государственных объектах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 созданием впечатления, что грамотных команд нет.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5. В связи с короткими сроками и отсутствием возможности доказать и компенсировать издержки, особенно на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Сопутствующие работы возникла массовая фальсификация буровых, полевых и камеральных работ.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Легче нарисовать вовремя, чем доказать почему так долго идет качественное бурение, штамповые испытания,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компрессия. При этом не известно какие издержки пропустит экспертиза, а какие нет.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6. Многие проектные институты отказываются брать комплексные ПИР и готовы ТОЛЬКО ПРОЕКТИРОВАТЬ, лишь бы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кто-то дал результаты изысканий. </a:t>
            </a:r>
          </a:p>
        </p:txBody>
      </p:sp>
    </p:spTree>
    <p:extLst>
      <p:ext uri="{BB962C8B-B14F-4D97-AF65-F5344CB8AC3E}">
        <p14:creationId xmlns:p14="http://schemas.microsoft.com/office/powerpoint/2010/main" val="298899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732888-4BDD-4C6D-89BE-AD29240DB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288925"/>
            <a:ext cx="911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solidFill>
                  <a:srgbClr val="020C22"/>
                </a:solidFill>
                <a:latin typeface="ITCFranklinGothicW10-Bk 862339"/>
              </a:rPr>
              <a:t>ИТОГО:</a:t>
            </a: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0F367181-E87D-4252-BDCD-16A4CF0563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579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0A82226B-A3DB-41DB-892E-B333E0C579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000" y="-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98F552A-39DC-4BCA-9529-F53E9001D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" y="751344"/>
            <a:ext cx="11862158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Необходима резкая интенсификация контроля изысканий, причем не только буровых работ, но и полевых, и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Лабораторных исследований. Одной фото и видеофиксации НЕДОСТАТОЧНО, важны и электронные </a:t>
            </a:r>
            <a:r>
              <a:rPr lang="ru-RU" altLang="ru-RU" dirty="0" err="1">
                <a:solidFill>
                  <a:srgbClr val="020C22"/>
                </a:solidFill>
                <a:latin typeface="ITCFranklinGothicW10-Bk 862339"/>
              </a:rPr>
              <a:t>логи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 (записи)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экспериментов. Ведь именно на физико-механических данных основаны расчетные обоснования.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Требуется корректировка действующих ГОСТов и создание нового – по контролю изысканий.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2. Важно усилить контроль и приемку экспертизой – нужны особые группы: инженер-геолог – расчетчик –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проектировщик – сметчик специализирующихся на проектах в сложных условиях, особенно на инженерной защите 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инженерной подготовке.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3. Внутри параллельной работы необходима стадийность и опытные команды, которые способны вести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параллельную работу, в том числе на базе информационных технологий.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4. Создание рабочих групп юридических лиц: строитель-проектировщик-изыскатель, ведущих непрерывную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совместную работу от стадии ТЭО до ввода в эксплуатацию. При этом категорически важно осознавать, что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При параллельной работы все зависимы друг от друга и невозможно оставить институт значительных генподрядных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коэффициентов и транслирования рисков вниз по цепочке.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5. Возможно рассмотреть создание новой специальности – </a:t>
            </a:r>
            <a:r>
              <a:rPr lang="ru-RU" altLang="ru-RU" dirty="0" err="1">
                <a:solidFill>
                  <a:srgbClr val="020C22"/>
                </a:solidFill>
                <a:latin typeface="ITCFranklinGothicW10-Bk 862339"/>
              </a:rPr>
              <a:t>геоинженер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, как комплексного специалиста по вопросам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Инженерной защиты и инженерной подготовки. На сегодня таким специалистов в среде изыскателей,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проектировщиков и строителей практически НЕТ.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6. Образовать отраслевой </a:t>
            </a:r>
            <a:r>
              <a:rPr lang="ru-RU" altLang="ru-RU" dirty="0" err="1">
                <a:solidFill>
                  <a:srgbClr val="020C22"/>
                </a:solidFill>
                <a:latin typeface="ITCFranklinGothicW10-Bk 862339"/>
              </a:rPr>
              <a:t>геоинженерный</a:t>
            </a: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 центр, возможно на базе МГУ или МГСУ. Центр повышения компетенций,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Экспертиз и испытательного полигона по новым технологиям и материалам.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>
                <a:solidFill>
                  <a:srgbClr val="020C22"/>
                </a:solidFill>
                <a:latin typeface="ITCFranklinGothicW10-Bk 862339"/>
              </a:rPr>
              <a:t>7. Создать ассоциацию по Инженерной защите и инженерной подготовке территорий, зданий и сооружений.</a:t>
            </a:r>
          </a:p>
        </p:txBody>
      </p:sp>
    </p:spTree>
    <p:extLst>
      <p:ext uri="{BB962C8B-B14F-4D97-AF65-F5344CB8AC3E}">
        <p14:creationId xmlns:p14="http://schemas.microsoft.com/office/powerpoint/2010/main" val="13110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2">
      <a:dk1>
        <a:srgbClr val="2F5496"/>
      </a:dk1>
      <a:lt1>
        <a:sysClr val="window" lastClr="FFFFFF"/>
      </a:lt1>
      <a:dk2>
        <a:srgbClr val="034A90"/>
      </a:dk2>
      <a:lt2>
        <a:srgbClr val="E7E6E6"/>
      </a:lt2>
      <a:accent1>
        <a:srgbClr val="FF6600"/>
      </a:accent1>
      <a:accent2>
        <a:srgbClr val="FF66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1398</Words>
  <Application>Microsoft Office PowerPoint</Application>
  <PresentationFormat>Широкоэкранный</PresentationFormat>
  <Paragraphs>115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ITCFranklinGothicW10-Bk 862339</vt:lpstr>
      <vt:lpstr>ITCFranklinGothicW10-Md 862390</vt:lpstr>
      <vt:lpstr>Open Sans</vt:lpstr>
      <vt:lpstr>Office Theme</vt:lpstr>
      <vt:lpstr>Сессия: Дорожная инициатива. Технологии строительства. Как ускорить сроки, сохраняя качество и безопасность?  Инженерная подготовка и инженерная защита территорий и сооружений – ошибки стоящие десятки миллиардов и нескольких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Work</dc:creator>
  <cp:lastModifiedBy>user</cp:lastModifiedBy>
  <cp:revision>38</cp:revision>
  <dcterms:created xsi:type="dcterms:W3CDTF">2021-08-17T12:22:19Z</dcterms:created>
  <dcterms:modified xsi:type="dcterms:W3CDTF">2022-06-01T10:30:41Z</dcterms:modified>
</cp:coreProperties>
</file>