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7" r:id="rId5"/>
    <p:sldId id="269" r:id="rId6"/>
    <p:sldId id="268" r:id="rId7"/>
    <p:sldId id="270" r:id="rId8"/>
    <p:sldId id="266" r:id="rId9"/>
    <p:sldId id="271" r:id="rId10"/>
    <p:sldId id="258" r:id="rId11"/>
    <p:sldId id="264" r:id="rId12"/>
    <p:sldId id="272" r:id="rId13"/>
    <p:sldId id="265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2848-AE3A-4A28-BA0E-079BB18ECC6B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4253-61FA-4213-ADB3-0E2445467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93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2848-AE3A-4A28-BA0E-079BB18ECC6B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4253-61FA-4213-ADB3-0E2445467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58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2848-AE3A-4A28-BA0E-079BB18ECC6B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4253-61FA-4213-ADB3-0E2445467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45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2848-AE3A-4A28-BA0E-079BB18ECC6B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4253-61FA-4213-ADB3-0E2445467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47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2848-AE3A-4A28-BA0E-079BB18ECC6B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4253-61FA-4213-ADB3-0E2445467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2848-AE3A-4A28-BA0E-079BB18ECC6B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4253-61FA-4213-ADB3-0E2445467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22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2848-AE3A-4A28-BA0E-079BB18ECC6B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4253-61FA-4213-ADB3-0E2445467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0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2848-AE3A-4A28-BA0E-079BB18ECC6B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4253-61FA-4213-ADB3-0E2445467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55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2848-AE3A-4A28-BA0E-079BB18ECC6B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4253-61FA-4213-ADB3-0E2445467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52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2848-AE3A-4A28-BA0E-079BB18ECC6B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4253-61FA-4213-ADB3-0E2445467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63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2848-AE3A-4A28-BA0E-079BB18ECC6B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4253-61FA-4213-ADB3-0E2445467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80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72848-AE3A-4A28-BA0E-079BB18ECC6B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4253-61FA-4213-ADB3-0E2445467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19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image" Target="../media/image8.jpe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87A30-8A9B-4A17-9674-558BE9161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5749" y="2206279"/>
            <a:ext cx="7768046" cy="23876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способа определить </a:t>
            </a:r>
            <a:br>
              <a:rPr lang="ru-RU" dirty="0"/>
            </a:br>
            <a:r>
              <a:rPr lang="ru-RU" dirty="0"/>
              <a:t>секущий модуль </a:t>
            </a:r>
            <a:r>
              <a:rPr lang="en-US" i="1" dirty="0"/>
              <a:t>E</a:t>
            </a:r>
            <a:r>
              <a:rPr lang="en-US" baseline="-25000" dirty="0"/>
              <a:t>50</a:t>
            </a:r>
            <a:r>
              <a:rPr lang="en-US" i="1" baseline="30000" dirty="0"/>
              <a:t>ref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для модели </a:t>
            </a:r>
            <a:r>
              <a:rPr lang="ru-RU" b="1" dirty="0" err="1"/>
              <a:t>Hardening</a:t>
            </a:r>
            <a:r>
              <a:rPr lang="ru-RU" b="1" dirty="0"/>
              <a:t> </a:t>
            </a:r>
            <a:r>
              <a:rPr lang="ru-RU" b="1" dirty="0" err="1"/>
              <a:t>Soil</a:t>
            </a:r>
            <a:endParaRPr lang="ru-RU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F406A7F-811B-485E-9976-2A3A846AF6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160" y="101207"/>
            <a:ext cx="1773624" cy="175682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31D7D5A-6996-48DE-AA4C-66B8ECB2DF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75" y="413245"/>
            <a:ext cx="2421006" cy="11612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61D3D2-8B26-43F5-AE0A-E64A671FFF3F}"/>
              </a:ext>
            </a:extLst>
          </p:cNvPr>
          <p:cNvSpPr txBox="1"/>
          <p:nvPr/>
        </p:nvSpPr>
        <p:spPr>
          <a:xfrm>
            <a:off x="1889762" y="5265159"/>
            <a:ext cx="9837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srgbClr val="3B3721"/>
                </a:solidFill>
                <a:latin typeface="+mj-lt"/>
              </a:rPr>
              <a:t>МИРНЫЙ</a:t>
            </a:r>
            <a:r>
              <a:rPr lang="ru-RU" sz="2000" dirty="0">
                <a:solidFill>
                  <a:srgbClr val="3B3721"/>
                </a:solidFill>
                <a:latin typeface="+mj-lt"/>
              </a:rPr>
              <a:t> </a:t>
            </a:r>
            <a:r>
              <a:rPr lang="ru-RU" sz="2000" b="1" dirty="0">
                <a:solidFill>
                  <a:srgbClr val="3B3721"/>
                </a:solidFill>
                <a:latin typeface="+mj-lt"/>
              </a:rPr>
              <a:t>Анатолий Юрьевич</a:t>
            </a:r>
          </a:p>
          <a:p>
            <a:pPr algn="r"/>
            <a:r>
              <a:rPr lang="ru-RU" sz="2000" dirty="0">
                <a:solidFill>
                  <a:srgbClr val="3B3721"/>
                </a:solidFill>
                <a:latin typeface="+mj-lt"/>
              </a:rPr>
              <a:t>доцент</a:t>
            </a:r>
            <a:r>
              <a:rPr lang="en-US" sz="2000" dirty="0">
                <a:solidFill>
                  <a:srgbClr val="3B3721"/>
                </a:solidFill>
                <a:latin typeface="+mj-lt"/>
              </a:rPr>
              <a:t> </a:t>
            </a:r>
            <a:r>
              <a:rPr lang="ru-RU" sz="2000" dirty="0">
                <a:solidFill>
                  <a:srgbClr val="3B3721"/>
                </a:solidFill>
                <a:latin typeface="+mj-lt"/>
              </a:rPr>
              <a:t>МГУ им. М.В. Ломоносова</a:t>
            </a:r>
          </a:p>
          <a:p>
            <a:pPr algn="r"/>
            <a:r>
              <a:rPr lang="ru-RU" sz="2000" dirty="0">
                <a:solidFill>
                  <a:srgbClr val="3B3721"/>
                </a:solidFill>
                <a:latin typeface="+mj-lt"/>
              </a:rPr>
              <a:t>генеральный директор ООО «Независимая геотехника»</a:t>
            </a:r>
          </a:p>
          <a:p>
            <a:pPr algn="r"/>
            <a:r>
              <a:rPr lang="ru-RU" sz="2000" dirty="0">
                <a:solidFill>
                  <a:srgbClr val="3B3721"/>
                </a:solidFill>
                <a:latin typeface="+mj-lt"/>
              </a:rPr>
              <a:t>кандидат технических наук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A00767F-9CF1-4A86-BF6F-CA10AD5147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887" y="474677"/>
            <a:ext cx="4187815" cy="1035101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97924EB-5667-4489-8012-C42E1C365502}"/>
              </a:ext>
            </a:extLst>
          </p:cNvPr>
          <p:cNvSpPr txBox="1">
            <a:spLocks/>
          </p:cNvSpPr>
          <p:nvPr/>
        </p:nvSpPr>
        <p:spPr>
          <a:xfrm>
            <a:off x="1428205" y="2594071"/>
            <a:ext cx="151964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270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619320A-2E0B-401A-AD14-CF2F254F54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75" y="413245"/>
            <a:ext cx="2421006" cy="11612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F9F51A4-DC67-49F7-97C2-91232F81B194}"/>
              </a:ext>
            </a:extLst>
          </p:cNvPr>
          <p:cNvSpPr txBox="1"/>
          <p:nvPr/>
        </p:nvSpPr>
        <p:spPr>
          <a:xfrm>
            <a:off x="5756365" y="2577737"/>
            <a:ext cx="609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Преимущества: 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нет проблем с экспертизой</a:t>
            </a:r>
            <a:endParaRPr lang="en-US" sz="2400" dirty="0"/>
          </a:p>
          <a:p>
            <a:pPr marL="342900" indent="-342900">
              <a:buFontTx/>
              <a:buChar char="-"/>
            </a:pPr>
            <a:r>
              <a:rPr lang="ru-RU" sz="2400" dirty="0"/>
              <a:t>статистика «по ГОСТ»</a:t>
            </a:r>
          </a:p>
          <a:p>
            <a:pPr marL="342900" indent="-342900">
              <a:buFontTx/>
              <a:buChar char="-"/>
            </a:pPr>
            <a:endParaRPr lang="ru-RU" sz="2400" dirty="0"/>
          </a:p>
          <a:p>
            <a:r>
              <a:rPr lang="ru-RU" sz="2400" dirty="0">
                <a:solidFill>
                  <a:srgbClr val="FF0000"/>
                </a:solidFill>
              </a:rPr>
              <a:t>Недостатки: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игнорируются все испытания при </a:t>
            </a:r>
            <a:r>
              <a:rPr lang="el-GR" sz="2400" dirty="0"/>
              <a:t>σ</a:t>
            </a:r>
            <a:r>
              <a:rPr lang="ru-RU" sz="2400" baseline="-25000" dirty="0"/>
              <a:t>3</a:t>
            </a:r>
            <a:r>
              <a:rPr lang="ru-RU" sz="2400" dirty="0"/>
              <a:t> ≠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ref</a:t>
            </a:r>
            <a:endParaRPr lang="ru-RU" sz="2400" i="1" baseline="-25000" dirty="0"/>
          </a:p>
          <a:p>
            <a:pPr marL="342900" indent="-342900">
              <a:buFontTx/>
              <a:buChar char="-"/>
            </a:pPr>
            <a:r>
              <a:rPr lang="ru-RU" sz="2400" dirty="0"/>
              <a:t>нельзя определить </a:t>
            </a:r>
            <a:r>
              <a:rPr lang="en-US" sz="2400" i="1" dirty="0"/>
              <a:t>m</a:t>
            </a:r>
          </a:p>
          <a:p>
            <a:pPr marL="342900" indent="-342900">
              <a:buFontTx/>
              <a:buChar char="-"/>
            </a:pPr>
            <a:r>
              <a:rPr lang="en-US" sz="2400" i="1" dirty="0" err="1"/>
              <a:t>p</a:t>
            </a:r>
            <a:r>
              <a:rPr lang="en-US" sz="2400" i="1" baseline="-25000" dirty="0" err="1"/>
              <a:t>ref</a:t>
            </a:r>
            <a:r>
              <a:rPr lang="en-US" sz="2400" dirty="0"/>
              <a:t> </a:t>
            </a:r>
            <a:r>
              <a:rPr lang="ru-RU" sz="2400" dirty="0"/>
              <a:t>нужно знать на момент проведения испытаний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4C1A6BC-2382-4609-AEB8-4157A950D0B3}"/>
              </a:ext>
            </a:extLst>
          </p:cNvPr>
          <p:cNvCxnSpPr/>
          <p:nvPr/>
        </p:nvCxnSpPr>
        <p:spPr>
          <a:xfrm flipH="1">
            <a:off x="394375" y="1679043"/>
            <a:ext cx="11248985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4F414EB-EED5-483C-AF14-FE805D5A9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799" y="246477"/>
            <a:ext cx="8604069" cy="1233238"/>
          </a:xfrm>
        </p:spPr>
        <p:txBody>
          <a:bodyPr anchor="ctr">
            <a:noAutofit/>
          </a:bodyPr>
          <a:lstStyle/>
          <a:p>
            <a:r>
              <a:rPr lang="ru-RU" sz="3600" b="1" dirty="0"/>
              <a:t>2</a:t>
            </a:r>
            <a:r>
              <a:rPr lang="ru-RU" sz="3600" dirty="0"/>
              <a:t> – Шесть частных значений </a:t>
            </a:r>
            <a:br>
              <a:rPr lang="ru-RU" sz="3600" dirty="0"/>
            </a:br>
            <a:r>
              <a:rPr lang="ru-RU" sz="3600" dirty="0"/>
              <a:t>при опорном давлении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4" y="2477524"/>
            <a:ext cx="5531239" cy="358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47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619320A-2E0B-401A-AD14-CF2F254F54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75" y="413245"/>
            <a:ext cx="2421006" cy="11612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F9F51A4-DC67-49F7-97C2-91232F81B194}"/>
              </a:ext>
            </a:extLst>
          </p:cNvPr>
          <p:cNvSpPr txBox="1"/>
          <p:nvPr/>
        </p:nvSpPr>
        <p:spPr>
          <a:xfrm>
            <a:off x="5756365" y="1889759"/>
            <a:ext cx="62962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Преимущества: 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на момент проведения испытаний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ref</a:t>
            </a:r>
            <a:r>
              <a:rPr lang="en-US" sz="2400" dirty="0"/>
              <a:t> </a:t>
            </a:r>
            <a:r>
              <a:rPr lang="ru-RU" sz="2400" dirty="0"/>
              <a:t>не требуется – можно назначать </a:t>
            </a:r>
            <a:r>
              <a:rPr lang="el-GR" sz="2400" dirty="0"/>
              <a:t>σ</a:t>
            </a:r>
            <a:r>
              <a:rPr lang="ru-RU" sz="2400" baseline="-25000" dirty="0"/>
              <a:t>3</a:t>
            </a:r>
            <a:r>
              <a:rPr lang="ru-RU" sz="2400" dirty="0"/>
              <a:t> по ГОСТ</a:t>
            </a:r>
            <a:endParaRPr lang="en-US" sz="2400" dirty="0"/>
          </a:p>
          <a:p>
            <a:pPr marL="342900" indent="-342900">
              <a:buFontTx/>
              <a:buChar char="-"/>
            </a:pPr>
            <a:endParaRPr lang="ru-RU" sz="2400" dirty="0"/>
          </a:p>
          <a:p>
            <a:r>
              <a:rPr lang="ru-RU" sz="2400" dirty="0">
                <a:solidFill>
                  <a:srgbClr val="FF0000"/>
                </a:solidFill>
              </a:rPr>
              <a:t>Недостатки: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качество обработки частных значений </a:t>
            </a:r>
            <a:r>
              <a:rPr lang="en-US" sz="2400" i="1" dirty="0"/>
              <a:t>E</a:t>
            </a:r>
            <a:r>
              <a:rPr lang="en-US" sz="2400" baseline="-25000" dirty="0"/>
              <a:t>50 </a:t>
            </a:r>
            <a:r>
              <a:rPr lang="en-US" sz="2400" i="1" baseline="30000" dirty="0"/>
              <a:t>ref</a:t>
            </a:r>
            <a:r>
              <a:rPr lang="en-US" sz="2400" dirty="0"/>
              <a:t> </a:t>
            </a:r>
            <a:r>
              <a:rPr lang="ru-RU" sz="2400" dirty="0"/>
              <a:t>зависит от качества испытаний единичного образца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нельзя определить </a:t>
            </a:r>
            <a:r>
              <a:rPr lang="en-US" sz="2400" i="1" dirty="0"/>
              <a:t>m</a:t>
            </a:r>
            <a:r>
              <a:rPr lang="ru-RU" sz="2400" i="1" dirty="0"/>
              <a:t> </a:t>
            </a:r>
            <a:r>
              <a:rPr lang="ru-RU" sz="2400" dirty="0"/>
              <a:t>для ИГЭ</a:t>
            </a:r>
            <a:endParaRPr lang="en-US" sz="2400" dirty="0"/>
          </a:p>
          <a:p>
            <a:pPr marL="342900" indent="-342900">
              <a:buFontTx/>
              <a:buChar char="-"/>
            </a:pPr>
            <a:r>
              <a:rPr lang="ru-RU" sz="2400" dirty="0"/>
              <a:t>трудно объяснить эксперту, что пара </a:t>
            </a:r>
            <a:br>
              <a:rPr lang="ru-RU" sz="2400" dirty="0"/>
            </a:br>
            <a:r>
              <a:rPr lang="ru-RU" sz="2400" dirty="0"/>
              <a:t>«</a:t>
            </a:r>
            <a:r>
              <a:rPr lang="en-US" sz="2400" i="1" dirty="0"/>
              <a:t>m</a:t>
            </a:r>
            <a:r>
              <a:rPr lang="en-US" sz="2400" dirty="0"/>
              <a:t> + </a:t>
            </a:r>
            <a:r>
              <a:rPr lang="en-US" sz="2400" i="1" dirty="0"/>
              <a:t>E</a:t>
            </a:r>
            <a:r>
              <a:rPr lang="en-US" sz="2400" baseline="-25000" dirty="0"/>
              <a:t>50</a:t>
            </a:r>
            <a:r>
              <a:rPr lang="ru-RU" sz="2400" dirty="0"/>
              <a:t>» – это не одно значение, а функциональная зависимость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4C1A6BC-2382-4609-AEB8-4157A950D0B3}"/>
              </a:ext>
            </a:extLst>
          </p:cNvPr>
          <p:cNvCxnSpPr/>
          <p:nvPr/>
        </p:nvCxnSpPr>
        <p:spPr>
          <a:xfrm flipH="1">
            <a:off x="394375" y="1679043"/>
            <a:ext cx="11248985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4F414EB-EED5-483C-AF14-FE805D5A9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799" y="246477"/>
            <a:ext cx="8604069" cy="1233238"/>
          </a:xfrm>
        </p:spPr>
        <p:txBody>
          <a:bodyPr anchor="ctr">
            <a:noAutofit/>
          </a:bodyPr>
          <a:lstStyle/>
          <a:p>
            <a:r>
              <a:rPr lang="ru-RU" sz="3600" b="1" dirty="0"/>
              <a:t>3</a:t>
            </a:r>
            <a:r>
              <a:rPr lang="ru-RU" sz="3600" dirty="0"/>
              <a:t> – Шесть частных значений </a:t>
            </a:r>
            <a:br>
              <a:rPr lang="ru-RU" sz="3600" dirty="0"/>
            </a:br>
            <a:r>
              <a:rPr lang="ru-RU" sz="3600" dirty="0"/>
              <a:t>при известном </a:t>
            </a:r>
            <a:r>
              <a:rPr lang="en-US" sz="3600" i="1" dirty="0"/>
              <a:t>m</a:t>
            </a:r>
            <a:endParaRPr lang="ru-RU" sz="36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4" y="2477524"/>
            <a:ext cx="5531239" cy="358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2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619320A-2E0B-401A-AD14-CF2F254F54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75" y="413245"/>
            <a:ext cx="2421006" cy="1161296"/>
          </a:xfrm>
          <a:prstGeom prst="rect">
            <a:avLst/>
          </a:prstGeom>
        </p:spPr>
      </p:pic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4C1A6BC-2382-4609-AEB8-4157A950D0B3}"/>
              </a:ext>
            </a:extLst>
          </p:cNvPr>
          <p:cNvCxnSpPr/>
          <p:nvPr/>
        </p:nvCxnSpPr>
        <p:spPr>
          <a:xfrm flipH="1">
            <a:off x="394375" y="1679043"/>
            <a:ext cx="11248985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4F414EB-EED5-483C-AF14-FE805D5A9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799" y="246477"/>
            <a:ext cx="8604069" cy="1233238"/>
          </a:xfrm>
        </p:spPr>
        <p:txBody>
          <a:bodyPr anchor="ctr">
            <a:noAutofit/>
          </a:bodyPr>
          <a:lstStyle/>
          <a:p>
            <a:r>
              <a:rPr lang="ru-RU" sz="3600" b="1" dirty="0"/>
              <a:t>4</a:t>
            </a:r>
            <a:r>
              <a:rPr lang="ru-RU" sz="3600" dirty="0"/>
              <a:t> – 18+ частных значений </a:t>
            </a:r>
            <a:endParaRPr lang="ru-RU" sz="3600" i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888" y="1773869"/>
            <a:ext cx="7763958" cy="502990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888" y="1754199"/>
            <a:ext cx="7763958" cy="5029902"/>
          </a:xfrm>
          <a:prstGeom prst="rect">
            <a:avLst/>
          </a:prstGeom>
        </p:spPr>
      </p:pic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94C3FA0A-3BAF-4FF6-B97A-4538DBE9D7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907178"/>
              </p:ext>
            </p:extLst>
          </p:nvPr>
        </p:nvGraphicFramePr>
        <p:xfrm>
          <a:off x="9245396" y="4158098"/>
          <a:ext cx="2641600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761760" imgH="431640" progId="Equation.DSMT4">
                  <p:embed/>
                </p:oleObj>
              </mc:Choice>
              <mc:Fallback>
                <p:oleObj name="Equation" r:id="rId6" imgW="761760" imgH="431640" progId="Equation.DSMT4">
                  <p:embed/>
                  <p:pic>
                    <p:nvPicPr>
                      <p:cNvPr id="7" name="Объект 6">
                        <a:extLst>
                          <a:ext uri="{FF2B5EF4-FFF2-40B4-BE49-F238E27FC236}">
                            <a16:creationId xmlns:a16="http://schemas.microsoft.com/office/drawing/2014/main" id="{94C3FA0A-3BAF-4FF6-B97A-4538DBE9D7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5396" y="4158098"/>
                        <a:ext cx="2641600" cy="1506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201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619320A-2E0B-401A-AD14-CF2F254F54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75" y="413245"/>
            <a:ext cx="2421006" cy="11612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F9F51A4-DC67-49F7-97C2-91232F81B194}"/>
              </a:ext>
            </a:extLst>
          </p:cNvPr>
          <p:cNvSpPr txBox="1"/>
          <p:nvPr/>
        </p:nvSpPr>
        <p:spPr>
          <a:xfrm>
            <a:off x="5756364" y="1837505"/>
            <a:ext cx="643563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Преимущества: 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и </a:t>
            </a:r>
            <a:r>
              <a:rPr lang="en-US" sz="2400" i="1" dirty="0"/>
              <a:t>E</a:t>
            </a:r>
            <a:r>
              <a:rPr lang="en-US" sz="2400" baseline="-25000" dirty="0"/>
              <a:t>50 </a:t>
            </a:r>
            <a:r>
              <a:rPr lang="en-US" sz="2400" i="1" baseline="30000" dirty="0"/>
              <a:t>ref</a:t>
            </a:r>
            <a:r>
              <a:rPr lang="en-US" sz="2400" dirty="0"/>
              <a:t> </a:t>
            </a:r>
            <a:r>
              <a:rPr lang="ru-RU" sz="2400" dirty="0"/>
              <a:t>, и </a:t>
            </a:r>
            <a:r>
              <a:rPr lang="en-US" sz="2400" i="1" dirty="0"/>
              <a:t>m</a:t>
            </a:r>
            <a:r>
              <a:rPr lang="en-US" sz="2400" dirty="0"/>
              <a:t> </a:t>
            </a:r>
            <a:r>
              <a:rPr lang="ru-RU" sz="2400" dirty="0"/>
              <a:t>определяются для ИГЭ по данным </a:t>
            </a:r>
            <a:r>
              <a:rPr lang="ru-RU" sz="2400" u="sng" dirty="0"/>
              <a:t>всех</a:t>
            </a:r>
            <a:r>
              <a:rPr lang="ru-RU" sz="2400" dirty="0"/>
              <a:t> имеющихся испытаний</a:t>
            </a:r>
          </a:p>
          <a:p>
            <a:pPr marL="342900" indent="-342900">
              <a:buFontTx/>
              <a:buChar char="-"/>
            </a:pPr>
            <a:r>
              <a:rPr lang="en-US" sz="2400" i="1" dirty="0"/>
              <a:t>E</a:t>
            </a:r>
            <a:r>
              <a:rPr lang="en-US" sz="2400" baseline="-25000" dirty="0"/>
              <a:t>50 </a:t>
            </a:r>
            <a:r>
              <a:rPr lang="en-US" sz="2400" i="1" baseline="30000" dirty="0"/>
              <a:t>ref</a:t>
            </a:r>
            <a:r>
              <a:rPr lang="en-US" sz="2400" dirty="0"/>
              <a:t> </a:t>
            </a:r>
            <a:r>
              <a:rPr lang="ru-RU" sz="2400" dirty="0"/>
              <a:t>может быть определен уже после проведения испытаний для любых значений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ref</a:t>
            </a:r>
            <a:r>
              <a:rPr lang="en-US" sz="2400" dirty="0"/>
              <a:t> </a:t>
            </a:r>
            <a:endParaRPr lang="ru-RU" sz="2400" dirty="0"/>
          </a:p>
          <a:p>
            <a:pPr marL="342900" indent="-342900">
              <a:buFontTx/>
              <a:buChar char="-"/>
            </a:pPr>
            <a:r>
              <a:rPr lang="el-GR" sz="2400" dirty="0"/>
              <a:t>σ</a:t>
            </a:r>
            <a:r>
              <a:rPr lang="ru-RU" sz="2400" baseline="-25000" dirty="0"/>
              <a:t>3</a:t>
            </a:r>
            <a:r>
              <a:rPr lang="ru-RU" sz="2400" dirty="0"/>
              <a:t> назначается по ГОСТ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легко исключаются «выпадающие» значения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легко выявляется фальсификация</a:t>
            </a:r>
          </a:p>
          <a:p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Недостатки: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трудно объяснить эксперту, что так делал еще </a:t>
            </a:r>
            <a:r>
              <a:rPr lang="ru-RU" sz="2400" dirty="0" err="1"/>
              <a:t>Казагранде</a:t>
            </a:r>
            <a:endParaRPr lang="ru-RU" sz="2400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4C1A6BC-2382-4609-AEB8-4157A950D0B3}"/>
              </a:ext>
            </a:extLst>
          </p:cNvPr>
          <p:cNvCxnSpPr/>
          <p:nvPr/>
        </p:nvCxnSpPr>
        <p:spPr>
          <a:xfrm flipH="1">
            <a:off x="394375" y="1679043"/>
            <a:ext cx="11248985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4F414EB-EED5-483C-AF14-FE805D5A9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799" y="246477"/>
            <a:ext cx="8604069" cy="1233238"/>
          </a:xfrm>
        </p:spPr>
        <p:txBody>
          <a:bodyPr anchor="ctr">
            <a:noAutofit/>
          </a:bodyPr>
          <a:lstStyle/>
          <a:p>
            <a:r>
              <a:rPr lang="ru-RU" sz="3600" b="1" dirty="0"/>
              <a:t>4</a:t>
            </a:r>
            <a:r>
              <a:rPr lang="ru-RU" sz="3600" dirty="0"/>
              <a:t> – 18+ частных значений </a:t>
            </a:r>
            <a:endParaRPr lang="ru-RU" sz="3600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4" y="2449333"/>
            <a:ext cx="5664850" cy="366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619320A-2E0B-401A-AD14-CF2F254F54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75" y="413245"/>
            <a:ext cx="2421006" cy="11612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F9F51A4-DC67-49F7-97C2-91232F81B194}"/>
              </a:ext>
            </a:extLst>
          </p:cNvPr>
          <p:cNvSpPr txBox="1"/>
          <p:nvPr/>
        </p:nvSpPr>
        <p:spPr>
          <a:xfrm>
            <a:off x="771893" y="1987817"/>
            <a:ext cx="1049394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Методы статистической обработки данных по </a:t>
            </a:r>
            <a:br>
              <a:rPr lang="ru-RU" sz="3600" dirty="0" smtClean="0"/>
            </a:br>
            <a:r>
              <a:rPr lang="ru-RU" sz="3600" dirty="0" smtClean="0"/>
              <a:t>ГОСТ 20522 неприменимы к нелинейным моделям, в которых по умолчанию предполагается закономерное изменение параметров физико-механических свойств с глубиной.</a:t>
            </a:r>
          </a:p>
          <a:p>
            <a:endParaRPr lang="ru-RU" sz="2400" dirty="0">
              <a:solidFill>
                <a:srgbClr val="0070C0"/>
              </a:solidFill>
            </a:endParaRPr>
          </a:p>
          <a:p>
            <a:endParaRPr lang="ru-RU" sz="2400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4C1A6BC-2382-4609-AEB8-4157A950D0B3}"/>
              </a:ext>
            </a:extLst>
          </p:cNvPr>
          <p:cNvCxnSpPr/>
          <p:nvPr/>
        </p:nvCxnSpPr>
        <p:spPr>
          <a:xfrm flipH="1">
            <a:off x="394375" y="1679043"/>
            <a:ext cx="11248985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4F414EB-EED5-483C-AF14-FE805D5A9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799" y="246477"/>
            <a:ext cx="8604069" cy="1233238"/>
          </a:xfrm>
        </p:spPr>
        <p:txBody>
          <a:bodyPr anchor="ctr">
            <a:noAutofit/>
          </a:bodyPr>
          <a:lstStyle/>
          <a:p>
            <a:r>
              <a:rPr lang="ru-RU" sz="3600" b="1" dirty="0" smtClean="0"/>
              <a:t>ЗАКЛЮЧЕНИЕ</a:t>
            </a:r>
            <a:r>
              <a:rPr lang="ru-RU" sz="3600" dirty="0" smtClean="0"/>
              <a:t> </a:t>
            </a:r>
            <a:endParaRPr lang="ru-RU" sz="3600" i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083115"/>
              </p:ext>
            </p:extLst>
          </p:nvPr>
        </p:nvGraphicFramePr>
        <p:xfrm>
          <a:off x="1954867" y="5053670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52475574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948537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6361506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601623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19083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Способ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260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Е</a:t>
                      </a:r>
                      <a:r>
                        <a:rPr lang="ru-RU" sz="2400" baseline="-25000" dirty="0" smtClean="0"/>
                        <a:t>50</a:t>
                      </a:r>
                      <a:endParaRPr lang="ru-RU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14063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12202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12202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11955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511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m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0,555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0,555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0,555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0,542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77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4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619320A-2E0B-401A-AD14-CF2F254F54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75" y="413245"/>
            <a:ext cx="2421006" cy="11612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F9F51A4-DC67-49F7-97C2-91232F81B194}"/>
              </a:ext>
            </a:extLst>
          </p:cNvPr>
          <p:cNvSpPr txBox="1"/>
          <p:nvPr/>
        </p:nvSpPr>
        <p:spPr>
          <a:xfrm>
            <a:off x="545530" y="1878373"/>
            <a:ext cx="11123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«Правильный способ» - определить секущий модуль на основании значений параметров сопротивления сдвигу для ИГЭ при каждом имеющемся давлении </a:t>
            </a:r>
            <a:r>
              <a:rPr lang="el-GR" sz="2400" dirty="0"/>
              <a:t>σ</a:t>
            </a:r>
            <a:r>
              <a:rPr lang="ru-RU" sz="2400" baseline="-25000" dirty="0"/>
              <a:t>3</a:t>
            </a:r>
            <a:r>
              <a:rPr lang="ru-RU" sz="2400" dirty="0"/>
              <a:t>  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4C1A6BC-2382-4609-AEB8-4157A950D0B3}"/>
              </a:ext>
            </a:extLst>
          </p:cNvPr>
          <p:cNvCxnSpPr/>
          <p:nvPr/>
        </p:nvCxnSpPr>
        <p:spPr>
          <a:xfrm flipH="1">
            <a:off x="394375" y="1679043"/>
            <a:ext cx="11248985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F:\РАБОТА\НОВЫЕ ОБЪЕКТЫ\Геотек - КПК\2.jpg">
            <a:extLst>
              <a:ext uri="{FF2B5EF4-FFF2-40B4-BE49-F238E27FC236}">
                <a16:creationId xmlns:a16="http://schemas.microsoft.com/office/drawing/2014/main" id="{32F4E159-B0FA-43DE-9BEC-59C90C92D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64" y="2908699"/>
            <a:ext cx="6225882" cy="365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94C3FA0A-3BAF-4FF6-B97A-4538DBE9D7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725288"/>
              </p:ext>
            </p:extLst>
          </p:nvPr>
        </p:nvGraphicFramePr>
        <p:xfrm>
          <a:off x="6732317" y="3084097"/>
          <a:ext cx="1421129" cy="848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5" imgW="749160" imgH="444240" progId="Equation.DSMT4">
                  <p:embed/>
                </p:oleObj>
              </mc:Choice>
              <mc:Fallback>
                <p:oleObj name="Equation" r:id="rId5" imgW="749160" imgH="444240" progId="Equation.DSMT4">
                  <p:embed/>
                  <p:pic>
                    <p:nvPicPr>
                      <p:cNvPr id="9" name="Объект 8">
                        <a:extLst>
                          <a:ext uri="{FF2B5EF4-FFF2-40B4-BE49-F238E27FC236}">
                            <a16:creationId xmlns:a16="http://schemas.microsoft.com/office/drawing/2014/main" id="{132834E2-FC32-4753-84D3-66FAF165C9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317" y="3084097"/>
                        <a:ext cx="1421129" cy="8484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9A3CE77C-20B8-4BA8-AB2D-F24C5F70A1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029073"/>
              </p:ext>
            </p:extLst>
          </p:nvPr>
        </p:nvGraphicFramePr>
        <p:xfrm>
          <a:off x="6249457" y="4209280"/>
          <a:ext cx="2386848" cy="849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7" imgW="1307880" imgH="457200" progId="Equation.DSMT4">
                  <p:embed/>
                </p:oleObj>
              </mc:Choice>
              <mc:Fallback>
                <p:oleObj name="Equation" r:id="rId7" imgW="1307880" imgH="457200" progId="Equation.DSMT4">
                  <p:embed/>
                  <p:pic>
                    <p:nvPicPr>
                      <p:cNvPr id="12" name="Объект 11">
                        <a:extLst>
                          <a:ext uri="{FF2B5EF4-FFF2-40B4-BE49-F238E27FC236}">
                            <a16:creationId xmlns:a16="http://schemas.microsoft.com/office/drawing/2014/main" id="{9C71FFBF-1151-4B6F-819D-A499751DE3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457" y="4209280"/>
                        <a:ext cx="2386848" cy="8496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8600CC6-70B6-4543-9DDD-6768FE9115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547957"/>
              </p:ext>
            </p:extLst>
          </p:nvPr>
        </p:nvGraphicFramePr>
        <p:xfrm>
          <a:off x="6096000" y="5335711"/>
          <a:ext cx="3073082" cy="763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9" imgW="1676160" imgH="431640" progId="Equation.DSMT4">
                  <p:embed/>
                </p:oleObj>
              </mc:Choice>
              <mc:Fallback>
                <p:oleObj name="Equation" r:id="rId9" imgW="1676160" imgH="431640" progId="Equation.DSMT4">
                  <p:embed/>
                  <p:pic>
                    <p:nvPicPr>
                      <p:cNvPr id="9" name="Объект 8">
                        <a:extLst>
                          <a:ext uri="{FF2B5EF4-FFF2-40B4-BE49-F238E27FC236}">
                            <a16:creationId xmlns:a16="http://schemas.microsoft.com/office/drawing/2014/main" id="{6A660E06-9DBE-407B-952B-8939F0B327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335711"/>
                        <a:ext cx="3073082" cy="7635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27D61947-3669-4235-9482-3D942825F5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552485"/>
              </p:ext>
            </p:extLst>
          </p:nvPr>
        </p:nvGraphicFramePr>
        <p:xfrm>
          <a:off x="9463200" y="3785509"/>
          <a:ext cx="2445995" cy="157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11" imgW="736560" imgH="469800" progId="Equation.DSMT4">
                  <p:embed/>
                </p:oleObj>
              </mc:Choice>
              <mc:Fallback>
                <p:oleObj name="Equation" r:id="rId11" imgW="736560" imgH="469800" progId="Equation.DSMT4">
                  <p:embed/>
                  <p:pic>
                    <p:nvPicPr>
                      <p:cNvPr id="7" name="Объект 6">
                        <a:extLst>
                          <a:ext uri="{FF2B5EF4-FFF2-40B4-BE49-F238E27FC236}">
                            <a16:creationId xmlns:a16="http://schemas.microsoft.com/office/drawing/2014/main" id="{94C3FA0A-3BAF-4FF6-B97A-4538DBE9D7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3200" y="3785509"/>
                        <a:ext cx="2445995" cy="1573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9303FDCC-4982-40C9-9544-43FCF066A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799" y="246477"/>
            <a:ext cx="8604069" cy="1233238"/>
          </a:xfrm>
        </p:spPr>
        <p:txBody>
          <a:bodyPr anchor="ctr">
            <a:noAutofit/>
          </a:bodyPr>
          <a:lstStyle/>
          <a:p>
            <a:r>
              <a:rPr lang="ru-RU" sz="3600" dirty="0"/>
              <a:t>Секущий модуль </a:t>
            </a:r>
            <a:r>
              <a:rPr lang="en-US" sz="3600" i="1" dirty="0"/>
              <a:t>E</a:t>
            </a:r>
            <a:r>
              <a:rPr lang="en-US" sz="3600" baseline="-25000" dirty="0"/>
              <a:t>50</a:t>
            </a:r>
            <a:r>
              <a:rPr lang="en-US" sz="3600" i="1" baseline="30000" dirty="0"/>
              <a:t>ref</a:t>
            </a:r>
            <a:r>
              <a:rPr lang="ru-RU" sz="3600" i="1" baseline="30000" dirty="0"/>
              <a:t> </a:t>
            </a:r>
            <a:r>
              <a:rPr lang="ru-RU" sz="3600" i="1" dirty="0"/>
              <a:t>– частное значение</a:t>
            </a:r>
            <a:r>
              <a:rPr lang="ru-RU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599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B5208B2F-261E-476B-AC92-40D2C39B3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799" y="246477"/>
            <a:ext cx="8604069" cy="1233238"/>
          </a:xfrm>
        </p:spPr>
        <p:txBody>
          <a:bodyPr anchor="ctr">
            <a:noAutofit/>
          </a:bodyPr>
          <a:lstStyle/>
          <a:p>
            <a:r>
              <a:rPr lang="ru-RU" sz="3600" dirty="0"/>
              <a:t>Секущий модуль </a:t>
            </a:r>
            <a:r>
              <a:rPr lang="en-US" sz="3600" i="1" dirty="0"/>
              <a:t>E</a:t>
            </a:r>
            <a:r>
              <a:rPr lang="en-US" sz="3600" baseline="-25000" dirty="0"/>
              <a:t>50</a:t>
            </a:r>
            <a:r>
              <a:rPr lang="en-US" sz="3600" i="1" baseline="30000" dirty="0"/>
              <a:t>ref</a:t>
            </a:r>
            <a:r>
              <a:rPr lang="ru-RU" sz="3600" i="1" baseline="30000" dirty="0"/>
              <a:t> </a:t>
            </a:r>
            <a:r>
              <a:rPr lang="ru-RU" sz="3600" i="1" dirty="0"/>
              <a:t>– частное значение</a:t>
            </a:r>
            <a:r>
              <a:rPr lang="ru-RU" sz="3600" dirty="0"/>
              <a:t> 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619320A-2E0B-401A-AD14-CF2F254F54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75" y="413245"/>
            <a:ext cx="2421006" cy="11612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F9F51A4-DC67-49F7-97C2-91232F81B194}"/>
              </a:ext>
            </a:extLst>
          </p:cNvPr>
          <p:cNvSpPr txBox="1"/>
          <p:nvPr/>
        </p:nvSpPr>
        <p:spPr>
          <a:xfrm>
            <a:off x="545530" y="1878373"/>
            <a:ext cx="11123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«По ГОСТ 12248» - определить секущий модуль на основании предельного </a:t>
            </a:r>
            <a:r>
              <a:rPr lang="ru-RU" sz="2400" dirty="0" err="1"/>
              <a:t>девиатора</a:t>
            </a:r>
            <a:r>
              <a:rPr lang="ru-RU" sz="2400" dirty="0"/>
              <a:t> напряжений для каждого частного испытания  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4C1A6BC-2382-4609-AEB8-4157A950D0B3}"/>
              </a:ext>
            </a:extLst>
          </p:cNvPr>
          <p:cNvCxnSpPr/>
          <p:nvPr/>
        </p:nvCxnSpPr>
        <p:spPr>
          <a:xfrm flipH="1">
            <a:off x="394375" y="1679043"/>
            <a:ext cx="11248985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94C3FA0A-3BAF-4FF6-B97A-4538DBE9D7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814417"/>
              </p:ext>
            </p:extLst>
          </p:nvPr>
        </p:nvGraphicFramePr>
        <p:xfrm>
          <a:off x="8226516" y="3709320"/>
          <a:ext cx="2554696" cy="1551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736560" imgH="444240" progId="Equation.DSMT4">
                  <p:embed/>
                </p:oleObj>
              </mc:Choice>
              <mc:Fallback>
                <p:oleObj name="Equation" r:id="rId4" imgW="736560" imgH="444240" progId="Equation.DSMT4">
                  <p:embed/>
                  <p:pic>
                    <p:nvPicPr>
                      <p:cNvPr id="7" name="Объект 6">
                        <a:extLst>
                          <a:ext uri="{FF2B5EF4-FFF2-40B4-BE49-F238E27FC236}">
                            <a16:creationId xmlns:a16="http://schemas.microsoft.com/office/drawing/2014/main" id="{94C3FA0A-3BAF-4FF6-B97A-4538DBE9D7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6516" y="3709320"/>
                        <a:ext cx="2554696" cy="15510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6EB5088-7104-4A6D-B095-13EDAEACBC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82" y="2908699"/>
            <a:ext cx="6385411" cy="370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24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B5208B2F-261E-476B-AC92-40D2C39B3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799" y="246477"/>
            <a:ext cx="8604069" cy="1233238"/>
          </a:xfrm>
        </p:spPr>
        <p:txBody>
          <a:bodyPr anchor="ctr">
            <a:noAutofit/>
          </a:bodyPr>
          <a:lstStyle/>
          <a:p>
            <a:r>
              <a:rPr lang="ru-RU" sz="3600" dirty="0"/>
              <a:t>Степенной закон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619320A-2E0B-401A-AD14-CF2F254F54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75" y="413245"/>
            <a:ext cx="2421006" cy="1161296"/>
          </a:xfrm>
          <a:prstGeom prst="rect">
            <a:avLst/>
          </a:prstGeom>
        </p:spPr>
      </p:pic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4C1A6BC-2382-4609-AEB8-4157A950D0B3}"/>
              </a:ext>
            </a:extLst>
          </p:cNvPr>
          <p:cNvCxnSpPr/>
          <p:nvPr/>
        </p:nvCxnSpPr>
        <p:spPr>
          <a:xfrm flipH="1">
            <a:off x="394375" y="1679043"/>
            <a:ext cx="11248985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87454F4-F2A2-4A6F-B34A-CD455EAC07B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52" y="1976693"/>
            <a:ext cx="5274858" cy="4542087"/>
          </a:xfrm>
          <a:prstGeom prst="rect">
            <a:avLst/>
          </a:prstGeom>
          <a:scene3d>
            <a:camera prst="orthographicFront">
              <a:rot lat="0" lon="0" rev="21540000"/>
            </a:camera>
            <a:lightRig rig="threePt" dir="t"/>
          </a:scene3d>
        </p:spPr>
      </p:pic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70980E85-8EAD-4A17-B401-E5E6173404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870300"/>
              </p:ext>
            </p:extLst>
          </p:nvPr>
        </p:nvGraphicFramePr>
        <p:xfrm>
          <a:off x="7502913" y="3296920"/>
          <a:ext cx="2738367" cy="1317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5" imgW="1054080" imgH="507960" progId="Equation.DSMT4">
                  <p:embed/>
                </p:oleObj>
              </mc:Choice>
              <mc:Fallback>
                <p:oleObj name="Equation" r:id="rId5" imgW="1054080" imgH="507960" progId="Equation.DSMT4">
                  <p:embed/>
                  <p:pic>
                    <p:nvPicPr>
                      <p:cNvPr id="12" name="Объект 11">
                        <a:extLst>
                          <a:ext uri="{FF2B5EF4-FFF2-40B4-BE49-F238E27FC236}">
                            <a16:creationId xmlns:a16="http://schemas.microsoft.com/office/drawing/2014/main" id="{AFC4270B-2A65-461D-AB99-51FEB4843D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2913" y="3296920"/>
                        <a:ext cx="2738367" cy="13170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54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B5208B2F-261E-476B-AC92-40D2C39B3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799" y="246477"/>
            <a:ext cx="8604069" cy="1233238"/>
          </a:xfrm>
        </p:spPr>
        <p:txBody>
          <a:bodyPr anchor="ctr">
            <a:noAutofit/>
          </a:bodyPr>
          <a:lstStyle/>
          <a:p>
            <a:r>
              <a:rPr lang="ru-RU" sz="3600" dirty="0" smtClean="0"/>
              <a:t>Выборка для ИГЭ</a:t>
            </a:r>
            <a:endParaRPr lang="ru-RU" sz="3600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619320A-2E0B-401A-AD14-CF2F254F54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75" y="413245"/>
            <a:ext cx="2421006" cy="1161296"/>
          </a:xfrm>
          <a:prstGeom prst="rect">
            <a:avLst/>
          </a:prstGeom>
        </p:spPr>
      </p:pic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4C1A6BC-2382-4609-AEB8-4157A950D0B3}"/>
              </a:ext>
            </a:extLst>
          </p:cNvPr>
          <p:cNvCxnSpPr/>
          <p:nvPr/>
        </p:nvCxnSpPr>
        <p:spPr>
          <a:xfrm flipH="1">
            <a:off x="394375" y="1679043"/>
            <a:ext cx="11248985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701221"/>
              </p:ext>
            </p:extLst>
          </p:nvPr>
        </p:nvGraphicFramePr>
        <p:xfrm>
          <a:off x="1716068" y="2029219"/>
          <a:ext cx="9169051" cy="4529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332">
                  <a:extLst>
                    <a:ext uri="{9D8B030D-6E8A-4147-A177-3AD203B41FA5}">
                      <a16:colId xmlns:a16="http://schemas.microsoft.com/office/drawing/2014/main" val="1273502314"/>
                    </a:ext>
                  </a:extLst>
                </a:gridCol>
                <a:gridCol w="1767727">
                  <a:extLst>
                    <a:ext uri="{9D8B030D-6E8A-4147-A177-3AD203B41FA5}">
                      <a16:colId xmlns:a16="http://schemas.microsoft.com/office/drawing/2014/main" val="3482790784"/>
                    </a:ext>
                  </a:extLst>
                </a:gridCol>
                <a:gridCol w="1057332">
                  <a:extLst>
                    <a:ext uri="{9D8B030D-6E8A-4147-A177-3AD203B41FA5}">
                      <a16:colId xmlns:a16="http://schemas.microsoft.com/office/drawing/2014/main" val="2161105685"/>
                    </a:ext>
                  </a:extLst>
                </a:gridCol>
                <a:gridCol w="1057332">
                  <a:extLst>
                    <a:ext uri="{9D8B030D-6E8A-4147-A177-3AD203B41FA5}">
                      <a16:colId xmlns:a16="http://schemas.microsoft.com/office/drawing/2014/main" val="277491000"/>
                    </a:ext>
                  </a:extLst>
                </a:gridCol>
                <a:gridCol w="1057332">
                  <a:extLst>
                    <a:ext uri="{9D8B030D-6E8A-4147-A177-3AD203B41FA5}">
                      <a16:colId xmlns:a16="http://schemas.microsoft.com/office/drawing/2014/main" val="2412406572"/>
                    </a:ext>
                  </a:extLst>
                </a:gridCol>
                <a:gridCol w="1057332">
                  <a:extLst>
                    <a:ext uri="{9D8B030D-6E8A-4147-A177-3AD203B41FA5}">
                      <a16:colId xmlns:a16="http://schemas.microsoft.com/office/drawing/2014/main" val="1029849405"/>
                    </a:ext>
                  </a:extLst>
                </a:gridCol>
                <a:gridCol w="1057332">
                  <a:extLst>
                    <a:ext uri="{9D8B030D-6E8A-4147-A177-3AD203B41FA5}">
                      <a16:colId xmlns:a16="http://schemas.microsoft.com/office/drawing/2014/main" val="568275517"/>
                    </a:ext>
                  </a:extLst>
                </a:gridCol>
                <a:gridCol w="1057332">
                  <a:extLst>
                    <a:ext uri="{9D8B030D-6E8A-4147-A177-3AD203B41FA5}">
                      <a16:colId xmlns:a16="http://schemas.microsoft.com/office/drawing/2014/main" val="3214432506"/>
                    </a:ext>
                  </a:extLst>
                </a:gridCol>
              </a:tblGrid>
              <a:tr h="1002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baseline="0" dirty="0">
                          <a:effectLst/>
                        </a:rPr>
                        <a:t>Глубина отбора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baseline="0" dirty="0">
                          <a:effectLst/>
                        </a:rPr>
                        <a:t>Вертикальное бытовое давление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Давление в камере </a:t>
                      </a:r>
                      <a:endParaRPr lang="el-GR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Секущий модуль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Давление в камере </a:t>
                      </a:r>
                      <a:endParaRPr lang="el-GR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Секущий модуль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Давление в камере </a:t>
                      </a:r>
                      <a:endParaRPr lang="el-GR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Секущий модуль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6730387"/>
                  </a:ext>
                </a:extLst>
              </a:tr>
              <a:tr h="440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h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u="none" strike="noStrike" dirty="0">
                          <a:effectLst/>
                        </a:rPr>
                        <a:t>σ</a:t>
                      </a:r>
                      <a:r>
                        <a:rPr lang="en-US" sz="1800" b="1" u="none" strike="noStrike" baseline="-25000" dirty="0" err="1">
                          <a:effectLst/>
                        </a:rPr>
                        <a:t>zg</a:t>
                      </a:r>
                      <a:endParaRPr lang="en-US" sz="18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u="none" strike="noStrike" dirty="0">
                          <a:effectLst/>
                        </a:rPr>
                        <a:t>σ</a:t>
                      </a:r>
                      <a:r>
                        <a:rPr lang="el-GR" sz="1800" b="1" u="none" strike="noStrike" baseline="-25000" dirty="0">
                          <a:effectLst/>
                        </a:rPr>
                        <a:t>3,1</a:t>
                      </a:r>
                      <a:endParaRPr lang="el-GR" sz="18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E</a:t>
                      </a:r>
                      <a:r>
                        <a:rPr lang="en-US" sz="1800" b="1" u="none" strike="noStrike" baseline="-25000" dirty="0">
                          <a:effectLst/>
                        </a:rPr>
                        <a:t>50,1</a:t>
                      </a:r>
                      <a:endParaRPr lang="en-US" sz="18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u="none" strike="noStrike" dirty="0">
                          <a:effectLst/>
                        </a:rPr>
                        <a:t>σ</a:t>
                      </a:r>
                      <a:r>
                        <a:rPr lang="el-GR" sz="1800" b="1" u="none" strike="noStrike" baseline="-25000" dirty="0">
                          <a:effectLst/>
                        </a:rPr>
                        <a:t>3,2</a:t>
                      </a:r>
                      <a:endParaRPr lang="el-GR" sz="18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E</a:t>
                      </a:r>
                      <a:r>
                        <a:rPr lang="en-US" sz="1800" b="1" u="none" strike="noStrike" baseline="-25000" dirty="0">
                          <a:effectLst/>
                        </a:rPr>
                        <a:t>50,2</a:t>
                      </a:r>
                      <a:endParaRPr lang="en-US" sz="18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u="none" strike="noStrike" dirty="0">
                          <a:effectLst/>
                        </a:rPr>
                        <a:t>σ</a:t>
                      </a:r>
                      <a:r>
                        <a:rPr lang="el-GR" sz="1800" b="1" u="none" strike="noStrike" baseline="-25000" dirty="0">
                          <a:effectLst/>
                        </a:rPr>
                        <a:t>3,3</a:t>
                      </a:r>
                      <a:endParaRPr lang="el-GR" sz="18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E</a:t>
                      </a:r>
                      <a:r>
                        <a:rPr lang="en-US" sz="1800" b="1" u="none" strike="noStrike" baseline="-25000" dirty="0">
                          <a:effectLst/>
                        </a:rPr>
                        <a:t>50,3</a:t>
                      </a:r>
                      <a:endParaRPr lang="en-US" sz="18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558281"/>
                  </a:ext>
                </a:extLst>
              </a:tr>
              <a:tr h="4409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кПа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кПа</a:t>
                      </a:r>
                      <a:endParaRPr lang="en-US" sz="18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кПа</a:t>
                      </a:r>
                      <a:endParaRPr lang="en-US" sz="18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кПа</a:t>
                      </a:r>
                      <a:endParaRPr lang="en-US" sz="18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кПа</a:t>
                      </a:r>
                      <a:endParaRPr lang="en-US" sz="18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кПа</a:t>
                      </a:r>
                      <a:endParaRPr lang="en-US" sz="18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кПа</a:t>
                      </a:r>
                      <a:endParaRPr lang="en-US" sz="18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1119884"/>
                  </a:ext>
                </a:extLst>
              </a:tr>
              <a:tr h="4409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238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119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11800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238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17276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475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25294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1982299"/>
                  </a:ext>
                </a:extLst>
              </a:tr>
              <a:tr h="4409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13,5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267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134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18169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267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25874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535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36846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7889132"/>
                  </a:ext>
                </a:extLst>
              </a:tr>
              <a:tr h="4409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297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149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9761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297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14390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594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21214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3938553"/>
                  </a:ext>
                </a:extLst>
              </a:tr>
              <a:tr h="4409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16,5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327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163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15227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327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21986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653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31747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4806625"/>
                  </a:ext>
                </a:extLst>
              </a:tr>
              <a:tr h="4409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356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178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10002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356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14952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713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22350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2659143"/>
                  </a:ext>
                </a:extLst>
              </a:tr>
              <a:tr h="4409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19,5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386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193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19422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386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29439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772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44621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6261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68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B5208B2F-261E-476B-AC92-40D2C39B3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799" y="246477"/>
            <a:ext cx="8604069" cy="1233238"/>
          </a:xfrm>
        </p:spPr>
        <p:txBody>
          <a:bodyPr anchor="ctr">
            <a:noAutofit/>
          </a:bodyPr>
          <a:lstStyle/>
          <a:p>
            <a:r>
              <a:rPr lang="ru-RU" sz="3600" dirty="0"/>
              <a:t>Степенной закон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619320A-2E0B-401A-AD14-CF2F254F54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75" y="413245"/>
            <a:ext cx="2421006" cy="1161296"/>
          </a:xfrm>
          <a:prstGeom prst="rect">
            <a:avLst/>
          </a:prstGeom>
        </p:spPr>
      </p:pic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4C1A6BC-2382-4609-AEB8-4157A950D0B3}"/>
              </a:ext>
            </a:extLst>
          </p:cNvPr>
          <p:cNvCxnSpPr/>
          <p:nvPr/>
        </p:nvCxnSpPr>
        <p:spPr>
          <a:xfrm flipH="1">
            <a:off x="394375" y="1679043"/>
            <a:ext cx="11248985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020" y="1741673"/>
            <a:ext cx="7821116" cy="502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1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619320A-2E0B-401A-AD14-CF2F254F54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75" y="413245"/>
            <a:ext cx="2421006" cy="1161296"/>
          </a:xfrm>
          <a:prstGeom prst="rect">
            <a:avLst/>
          </a:prstGeom>
        </p:spPr>
      </p:pic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4C1A6BC-2382-4609-AEB8-4157A950D0B3}"/>
              </a:ext>
            </a:extLst>
          </p:cNvPr>
          <p:cNvCxnSpPr/>
          <p:nvPr/>
        </p:nvCxnSpPr>
        <p:spPr>
          <a:xfrm flipH="1">
            <a:off x="394375" y="1679043"/>
            <a:ext cx="11248985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4F414EB-EED5-483C-AF14-FE805D5A9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799" y="246477"/>
            <a:ext cx="8604069" cy="1233238"/>
          </a:xfrm>
        </p:spPr>
        <p:txBody>
          <a:bodyPr anchor="ctr">
            <a:noAutofit/>
          </a:bodyPr>
          <a:lstStyle/>
          <a:p>
            <a:r>
              <a:rPr lang="ru-RU" sz="3600" b="1" dirty="0"/>
              <a:t>1</a:t>
            </a:r>
            <a:r>
              <a:rPr lang="ru-RU" sz="3600" dirty="0"/>
              <a:t> – Шесть частных значений </a:t>
            </a:r>
            <a:br>
              <a:rPr lang="ru-RU" sz="3600" dirty="0"/>
            </a:br>
            <a:r>
              <a:rPr lang="ru-RU" sz="3600" dirty="0"/>
              <a:t>при давлении в камере «по ГОСТ»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8" y="2473229"/>
            <a:ext cx="5541565" cy="3590119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029260"/>
              </p:ext>
            </p:extLst>
          </p:nvPr>
        </p:nvGraphicFramePr>
        <p:xfrm>
          <a:off x="7654833" y="2473229"/>
          <a:ext cx="2505204" cy="3591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2602">
                  <a:extLst>
                    <a:ext uri="{9D8B030D-6E8A-4147-A177-3AD203B41FA5}">
                      <a16:colId xmlns:a16="http://schemas.microsoft.com/office/drawing/2014/main" val="1023405390"/>
                    </a:ext>
                  </a:extLst>
                </a:gridCol>
                <a:gridCol w="1252602">
                  <a:extLst>
                    <a:ext uri="{9D8B030D-6E8A-4147-A177-3AD203B41FA5}">
                      <a16:colId xmlns:a16="http://schemas.microsoft.com/office/drawing/2014/main" val="531091957"/>
                    </a:ext>
                  </a:extLst>
                </a:gridCol>
              </a:tblGrid>
              <a:tr h="399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p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E50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3102736"/>
                  </a:ext>
                </a:extLst>
              </a:tr>
              <a:tr h="39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119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11800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4086197"/>
                  </a:ext>
                </a:extLst>
              </a:tr>
              <a:tr h="39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134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18169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9204511"/>
                  </a:ext>
                </a:extLst>
              </a:tr>
              <a:tr h="39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149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9761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478026"/>
                  </a:ext>
                </a:extLst>
              </a:tr>
              <a:tr h="39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163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15227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2828866"/>
                  </a:ext>
                </a:extLst>
              </a:tr>
              <a:tr h="39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178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10002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2945952"/>
                  </a:ext>
                </a:extLst>
              </a:tr>
              <a:tr h="39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193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19422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7057689"/>
                  </a:ext>
                </a:extLst>
              </a:tr>
              <a:tr h="399006"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6080757"/>
                  </a:ext>
                </a:extLst>
              </a:tr>
              <a:tr h="39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156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14063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1995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8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619320A-2E0B-401A-AD14-CF2F254F54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75" y="413245"/>
            <a:ext cx="2421006" cy="11612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F9F51A4-DC67-49F7-97C2-91232F81B194}"/>
              </a:ext>
            </a:extLst>
          </p:cNvPr>
          <p:cNvSpPr txBox="1"/>
          <p:nvPr/>
        </p:nvSpPr>
        <p:spPr>
          <a:xfrm>
            <a:off x="5756365" y="2473229"/>
            <a:ext cx="609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Преимущества: 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нет проблем с экспертизой</a:t>
            </a:r>
            <a:endParaRPr lang="en-US" sz="2400" dirty="0"/>
          </a:p>
          <a:p>
            <a:pPr marL="342900" indent="-342900">
              <a:buFontTx/>
              <a:buChar char="-"/>
            </a:pPr>
            <a:r>
              <a:rPr lang="ru-RU" sz="2400" dirty="0"/>
              <a:t>статистика «по ГОСТ»</a:t>
            </a:r>
          </a:p>
          <a:p>
            <a:pPr marL="342900" indent="-342900">
              <a:buFontTx/>
              <a:buChar char="-"/>
            </a:pPr>
            <a:endParaRPr lang="ru-RU" sz="2400" dirty="0"/>
          </a:p>
          <a:p>
            <a:r>
              <a:rPr lang="ru-RU" sz="2400" dirty="0">
                <a:solidFill>
                  <a:srgbClr val="FF0000"/>
                </a:solidFill>
              </a:rPr>
              <a:t>Недостатки: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игнорируется зависимость модуля от обжатия</a:t>
            </a:r>
            <a:endParaRPr lang="ru-RU" sz="2400" i="1" baseline="-25000" dirty="0"/>
          </a:p>
          <a:p>
            <a:pPr marL="342900" indent="-342900">
              <a:buFontTx/>
              <a:buChar char="-"/>
            </a:pPr>
            <a:r>
              <a:rPr lang="ru-RU" sz="2400" dirty="0"/>
              <a:t>нельзя определить </a:t>
            </a:r>
            <a:r>
              <a:rPr lang="en-US" sz="2400" i="1" dirty="0"/>
              <a:t>m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полученное значение не имеет никакого отношения к модели </a:t>
            </a:r>
            <a:r>
              <a:rPr lang="en-US" sz="2400" dirty="0"/>
              <a:t>Hardening Soil</a:t>
            </a:r>
            <a:endParaRPr lang="ru-RU" sz="2400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4C1A6BC-2382-4609-AEB8-4157A950D0B3}"/>
              </a:ext>
            </a:extLst>
          </p:cNvPr>
          <p:cNvCxnSpPr/>
          <p:nvPr/>
        </p:nvCxnSpPr>
        <p:spPr>
          <a:xfrm flipH="1">
            <a:off x="394375" y="1679043"/>
            <a:ext cx="11248985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4F414EB-EED5-483C-AF14-FE805D5A9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799" y="246477"/>
            <a:ext cx="8604069" cy="1233238"/>
          </a:xfrm>
        </p:spPr>
        <p:txBody>
          <a:bodyPr anchor="ctr">
            <a:noAutofit/>
          </a:bodyPr>
          <a:lstStyle/>
          <a:p>
            <a:r>
              <a:rPr lang="ru-RU" sz="3600" b="1" dirty="0"/>
              <a:t>1</a:t>
            </a:r>
            <a:r>
              <a:rPr lang="ru-RU" sz="3600" dirty="0"/>
              <a:t> – Шесть частных значений </a:t>
            </a:r>
            <a:br>
              <a:rPr lang="ru-RU" sz="3600" dirty="0"/>
            </a:br>
            <a:r>
              <a:rPr lang="ru-RU" sz="3600" dirty="0"/>
              <a:t>при давлении в камере «по ГОСТ»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8" y="2473229"/>
            <a:ext cx="5541565" cy="359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628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4" y="2477524"/>
            <a:ext cx="5531239" cy="3583429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619320A-2E0B-401A-AD14-CF2F254F54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75" y="413245"/>
            <a:ext cx="2421006" cy="1161296"/>
          </a:xfrm>
          <a:prstGeom prst="rect">
            <a:avLst/>
          </a:prstGeom>
        </p:spPr>
      </p:pic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4C1A6BC-2382-4609-AEB8-4157A950D0B3}"/>
              </a:ext>
            </a:extLst>
          </p:cNvPr>
          <p:cNvCxnSpPr/>
          <p:nvPr/>
        </p:nvCxnSpPr>
        <p:spPr>
          <a:xfrm flipH="1">
            <a:off x="394375" y="1679043"/>
            <a:ext cx="11248985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4F414EB-EED5-483C-AF14-FE805D5A9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799" y="246477"/>
            <a:ext cx="8604069" cy="1233238"/>
          </a:xfrm>
        </p:spPr>
        <p:txBody>
          <a:bodyPr anchor="ctr">
            <a:noAutofit/>
          </a:bodyPr>
          <a:lstStyle/>
          <a:p>
            <a:r>
              <a:rPr lang="ru-RU" sz="3600" b="1" dirty="0"/>
              <a:t>2</a:t>
            </a:r>
            <a:r>
              <a:rPr lang="ru-RU" sz="3600" dirty="0"/>
              <a:t> – Шесть частных значений </a:t>
            </a:r>
            <a:br>
              <a:rPr lang="ru-RU" sz="3600" dirty="0"/>
            </a:br>
            <a:r>
              <a:rPr lang="ru-RU" sz="3600" dirty="0"/>
              <a:t>при опорном давлении 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73464"/>
              </p:ext>
            </p:extLst>
          </p:nvPr>
        </p:nvGraphicFramePr>
        <p:xfrm>
          <a:off x="7654833" y="2473229"/>
          <a:ext cx="2505204" cy="3591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2602">
                  <a:extLst>
                    <a:ext uri="{9D8B030D-6E8A-4147-A177-3AD203B41FA5}">
                      <a16:colId xmlns:a16="http://schemas.microsoft.com/office/drawing/2014/main" val="1023405390"/>
                    </a:ext>
                  </a:extLst>
                </a:gridCol>
                <a:gridCol w="1252602">
                  <a:extLst>
                    <a:ext uri="{9D8B030D-6E8A-4147-A177-3AD203B41FA5}">
                      <a16:colId xmlns:a16="http://schemas.microsoft.com/office/drawing/2014/main" val="531091957"/>
                    </a:ext>
                  </a:extLst>
                </a:gridCol>
              </a:tblGrid>
              <a:tr h="399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p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E50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3102736"/>
                  </a:ext>
                </a:extLst>
              </a:tr>
              <a:tr h="39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4086197"/>
                  </a:ext>
                </a:extLst>
              </a:tr>
              <a:tr h="39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9204511"/>
                  </a:ext>
                </a:extLst>
              </a:tr>
              <a:tr h="39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478026"/>
                  </a:ext>
                </a:extLst>
              </a:tr>
              <a:tr h="39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2828866"/>
                  </a:ext>
                </a:extLst>
              </a:tr>
              <a:tr h="39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2945952"/>
                  </a:ext>
                </a:extLst>
              </a:tr>
              <a:tr h="39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7057689"/>
                  </a:ext>
                </a:extLst>
              </a:tr>
              <a:tr h="399006"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6080757"/>
                  </a:ext>
                </a:extLst>
              </a:tr>
              <a:tr h="39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1995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86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414</Words>
  <Application>Microsoft Office PowerPoint</Application>
  <PresentationFormat>Широкоэкранный</PresentationFormat>
  <Paragraphs>173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Equation</vt:lpstr>
      <vt:lpstr>MathType 6.0 Equation</vt:lpstr>
      <vt:lpstr>способа определить  секущий модуль E50ref  для модели Hardening Soil</vt:lpstr>
      <vt:lpstr>Секущий модуль E50ref – частное значение </vt:lpstr>
      <vt:lpstr>Секущий модуль E50ref – частное значение </vt:lpstr>
      <vt:lpstr>Степенной закон</vt:lpstr>
      <vt:lpstr>Выборка для ИГЭ</vt:lpstr>
      <vt:lpstr>Степенной закон</vt:lpstr>
      <vt:lpstr>1 – Шесть частных значений  при давлении в камере «по ГОСТ»</vt:lpstr>
      <vt:lpstr>1 – Шесть частных значений  при давлении в камере «по ГОСТ»</vt:lpstr>
      <vt:lpstr>2 – Шесть частных значений  при опорном давлении </vt:lpstr>
      <vt:lpstr>2 – Шесть частных значений  при опорном давлении </vt:lpstr>
      <vt:lpstr>3 – Шесть частных значений  при известном m</vt:lpstr>
      <vt:lpstr>4 – 18+ частных значений </vt:lpstr>
      <vt:lpstr>4 – 18+ частных значений </vt:lpstr>
      <vt:lpstr>ЗАКЛЮЧЕНИЕ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Исторические курьезы, заблуждения и мифы в геотехнике</dc:title>
  <dc:creator>Анатолий Мирный</dc:creator>
  <cp:lastModifiedBy>Пользователь Windows</cp:lastModifiedBy>
  <cp:revision>19</cp:revision>
  <dcterms:created xsi:type="dcterms:W3CDTF">2023-04-17T11:07:39Z</dcterms:created>
  <dcterms:modified xsi:type="dcterms:W3CDTF">2023-04-19T08:27:07Z</dcterms:modified>
</cp:coreProperties>
</file>