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04" r:id="rId3"/>
    <p:sldId id="294" r:id="rId4"/>
    <p:sldId id="288" r:id="rId5"/>
    <p:sldId id="292" r:id="rId6"/>
    <p:sldId id="293" r:id="rId7"/>
    <p:sldId id="291" r:id="rId8"/>
    <p:sldId id="289" r:id="rId9"/>
    <p:sldId id="298" r:id="rId10"/>
    <p:sldId id="299" r:id="rId11"/>
    <p:sldId id="297" r:id="rId12"/>
    <p:sldId id="305" r:id="rId13"/>
    <p:sldId id="306" r:id="rId14"/>
    <p:sldId id="300" r:id="rId15"/>
    <p:sldId id="301" r:id="rId16"/>
    <p:sldId id="302" r:id="rId17"/>
  </p:sldIdLst>
  <p:sldSz cx="18288000" cy="10287000"/>
  <p:notesSz cx="6858000" cy="9144000"/>
  <p:embeddedFontLst>
    <p:embeddedFont>
      <p:font typeface="Oswald" panose="020B0604020202020204" charset="-5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swald Bold" panose="020B0604020202020204" charset="-52"/>
      <p:regular r:id="rId25"/>
    </p:embeddedFont>
    <p:embeddedFont>
      <p:font typeface="Montserrat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D92"/>
    <a:srgbClr val="02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8" d="100"/>
          <a:sy n="88" d="100"/>
        </p:scale>
        <p:origin x="456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yandex.ru/maps/213/moscow/?ll=37.708344,55.808432&amp;mode=usermaps&amp;source=constructorLink&amp;um=constructor:22a61d8bdcd077159b650d649a67243945cf7231656723fac4e3db143a041e3d&amp;z=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595" b="709"/>
          <a:stretch>
            <a:fillRect/>
          </a:stretch>
        </p:blipFill>
        <p:spPr>
          <a:xfrm>
            <a:off x="12104829" y="8339571"/>
            <a:ext cx="5197189" cy="113489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829800" y="812537"/>
            <a:ext cx="7467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8000" spc="18" dirty="0">
                <a:solidFill>
                  <a:srgbClr val="02498E"/>
                </a:solidFill>
                <a:latin typeface="Oswald"/>
              </a:rPr>
              <a:t>АВТОМАТИЗАЦИЯ</a:t>
            </a:r>
          </a:p>
          <a:p>
            <a:pPr algn="r"/>
            <a:r>
              <a:rPr lang="ru-RU" sz="8000" spc="18" dirty="0">
                <a:solidFill>
                  <a:srgbClr val="02498E"/>
                </a:solidFill>
                <a:latin typeface="Oswald"/>
              </a:rPr>
              <a:t>РАБОТЫ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8E9CCCF3-4B7E-FC8C-851B-82F8E9EF21B1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934199" cy="10287000"/>
            <a:chOff x="0" y="0"/>
            <a:chExt cx="9497600" cy="7518400"/>
          </a:xfrm>
          <a:solidFill>
            <a:srgbClr val="02498E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2A75AD2E-E540-E5B2-3393-2A6F2557FD1C}"/>
                </a:ext>
              </a:extLst>
            </p:cNvPr>
            <p:cNvSpPr/>
            <p:nvPr/>
          </p:nvSpPr>
          <p:spPr>
            <a:xfrm>
              <a:off x="0" y="0"/>
              <a:ext cx="9497600" cy="7518400"/>
            </a:xfrm>
            <a:custGeom>
              <a:avLst/>
              <a:gdLst/>
              <a:ahLst/>
              <a:cxnLst/>
              <a:rect l="l" t="t" r="r" b="b"/>
              <a:pathLst>
                <a:path w="10769600" h="7518400">
                  <a:moveTo>
                    <a:pt x="0" y="0"/>
                  </a:moveTo>
                  <a:lnTo>
                    <a:pt x="10769600" y="0"/>
                  </a:lnTo>
                  <a:lnTo>
                    <a:pt x="10769600" y="7518400"/>
                  </a:lnTo>
                  <a:lnTo>
                    <a:pt x="0" y="751840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B62EE937-84A6-98A6-6906-5DC6BE115830}"/>
              </a:ext>
            </a:extLst>
          </p:cNvPr>
          <p:cNvSpPr txBox="1"/>
          <p:nvPr/>
        </p:nvSpPr>
        <p:spPr>
          <a:xfrm>
            <a:off x="418699" y="2696727"/>
            <a:ext cx="621070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6000" spc="463" dirty="0">
                <a:solidFill>
                  <a:srgbClr val="F7F8F3"/>
                </a:solidFill>
                <a:latin typeface="Oswald Bold"/>
              </a:rPr>
              <a:t>ОТДЕЛ И</a:t>
            </a:r>
            <a:r>
              <a:rPr lang="en-US" sz="6000" spc="463" dirty="0">
                <a:solidFill>
                  <a:srgbClr val="F7F8F3"/>
                </a:solidFill>
                <a:latin typeface="Oswald Bold"/>
              </a:rPr>
              <a:t>НЖЕНЕРНО-ГЕОЛОГИЧЕСКИ</a:t>
            </a:r>
            <a:r>
              <a:rPr lang="ru-RU" sz="6000" spc="463" dirty="0">
                <a:solidFill>
                  <a:srgbClr val="F7F8F3"/>
                </a:solidFill>
                <a:latin typeface="Oswald Bold"/>
              </a:rPr>
              <a:t>Х</a:t>
            </a:r>
            <a:r>
              <a:rPr lang="en-US" sz="6000" spc="463" dirty="0">
                <a:solidFill>
                  <a:srgbClr val="F7F8F3"/>
                </a:solidFill>
                <a:latin typeface="Oswald Bold"/>
              </a:rPr>
              <a:t> ИЗЫСКАНИ</a:t>
            </a:r>
            <a:r>
              <a:rPr lang="ru-RU" sz="6000" spc="463" dirty="0">
                <a:solidFill>
                  <a:srgbClr val="F7F8F3"/>
                </a:solidFill>
                <a:latin typeface="Oswald Bold"/>
              </a:rPr>
              <a:t>Й</a:t>
            </a:r>
            <a:endParaRPr lang="en-US" sz="6000" spc="463" dirty="0">
              <a:solidFill>
                <a:srgbClr val="F7F8F3"/>
              </a:solidFill>
              <a:latin typeface="Oswald Bold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D191397A-6EA2-2600-2E4D-E56BD3679730}"/>
              </a:ext>
            </a:extLst>
          </p:cNvPr>
          <p:cNvGrpSpPr>
            <a:grpSpLocks noChangeAspect="1"/>
          </p:cNvGrpSpPr>
          <p:nvPr/>
        </p:nvGrpSpPr>
        <p:grpSpPr>
          <a:xfrm>
            <a:off x="418699" y="2285353"/>
            <a:ext cx="1416986" cy="188409"/>
            <a:chOff x="0" y="0"/>
            <a:chExt cx="1889315" cy="251212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843A4F3-8876-437C-C8EA-32663A149A5A}"/>
                </a:ext>
              </a:extLst>
            </p:cNvPr>
            <p:cNvSpPr/>
            <p:nvPr/>
          </p:nvSpPr>
          <p:spPr>
            <a:xfrm>
              <a:off x="0" y="0"/>
              <a:ext cx="1889252" cy="251206"/>
            </a:xfrm>
            <a:custGeom>
              <a:avLst/>
              <a:gdLst/>
              <a:ahLst/>
              <a:cxnLst/>
              <a:rect l="l" t="t" r="r" b="b"/>
              <a:pathLst>
                <a:path w="1889252" h="251206">
                  <a:moveTo>
                    <a:pt x="0" y="0"/>
                  </a:moveTo>
                  <a:lnTo>
                    <a:pt x="1889252" y="0"/>
                  </a:lnTo>
                  <a:lnTo>
                    <a:pt x="1889252" y="251206"/>
                  </a:lnTo>
                  <a:lnTo>
                    <a:pt x="0" y="251206"/>
                  </a:lnTo>
                  <a:close/>
                </a:path>
              </a:pathLst>
            </a:custGeom>
            <a:solidFill>
              <a:srgbClr val="F7F8F3"/>
            </a:solidFill>
          </p:spPr>
        </p:sp>
      </p:grpSp>
      <p:pic>
        <p:nvPicPr>
          <p:cNvPr id="15" name="Picture 8">
            <a:extLst>
              <a:ext uri="{FF2B5EF4-FFF2-40B4-BE49-F238E27FC236}">
                <a16:creationId xmlns:a16="http://schemas.microsoft.com/office/drawing/2014/main" id="{557A7366-A62D-8B1A-FF92-D088C53F0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4" b="890"/>
          <a:stretch>
            <a:fillRect/>
          </a:stretch>
        </p:blipFill>
        <p:spPr>
          <a:xfrm>
            <a:off x="418699" y="381000"/>
            <a:ext cx="1417404" cy="1662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44ACD-CA39-B847-1647-2ACA5F068668}"/>
              </a:ext>
            </a:extLst>
          </p:cNvPr>
          <p:cNvSpPr txBox="1"/>
          <p:nvPr/>
        </p:nvSpPr>
        <p:spPr>
          <a:xfrm>
            <a:off x="838200" y="495300"/>
            <a:ext cx="8153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54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dirty="0"/>
              <a:t>Электронный буровой журнал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2DBCF6E-C3F0-3957-C962-761BC3E91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343745" y="508000"/>
            <a:ext cx="1143000" cy="1309491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CC37A54-9F9C-01F4-22B2-6642F90364AE}"/>
              </a:ext>
            </a:extLst>
          </p:cNvPr>
          <p:cNvCxnSpPr>
            <a:cxnSpLocks/>
          </p:cNvCxnSpPr>
          <p:nvPr/>
        </p:nvCxnSpPr>
        <p:spPr>
          <a:xfrm>
            <a:off x="838200" y="1409700"/>
            <a:ext cx="78486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ECE1FD-6E18-FF10-59B4-D592ACA5D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579"/>
          <a:stretch/>
        </p:blipFill>
        <p:spPr>
          <a:xfrm>
            <a:off x="1334655" y="1686963"/>
            <a:ext cx="8738948" cy="42711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07681A-C416-7E8C-6B5D-0A12C9494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100353"/>
            <a:ext cx="7970908" cy="36913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AE23DA-E4F8-13A6-646A-1C6BB2635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1686963"/>
            <a:ext cx="5568068" cy="79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1570B-6DAD-D58D-B6D9-06D7FB6185B5}"/>
              </a:ext>
            </a:extLst>
          </p:cNvPr>
          <p:cNvSpPr txBox="1"/>
          <p:nvPr/>
        </p:nvSpPr>
        <p:spPr>
          <a:xfrm>
            <a:off x="1219200" y="571500"/>
            <a:ext cx="119634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80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sz="5400" dirty="0"/>
              <a:t>Моментальные назначение видов исследований для лаборатории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B7C5F18-1801-D9F3-2C2E-749AC4647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383000" y="747750"/>
            <a:ext cx="1143000" cy="1309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3279B-9E70-4E3E-B3A2-01FC5EC3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86100"/>
            <a:ext cx="16027400" cy="615920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5F689E0-4977-B1C1-360C-C3FDB1A2AD27}"/>
              </a:ext>
            </a:extLst>
          </p:cNvPr>
          <p:cNvCxnSpPr/>
          <p:nvPr/>
        </p:nvCxnSpPr>
        <p:spPr>
          <a:xfrm>
            <a:off x="1219200" y="2324100"/>
            <a:ext cx="90678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175DA2-7732-0456-9418-DBD8F14A5289}"/>
              </a:ext>
            </a:extLst>
          </p:cNvPr>
          <p:cNvSpPr txBox="1"/>
          <p:nvPr/>
        </p:nvSpPr>
        <p:spPr>
          <a:xfrm>
            <a:off x="914400" y="419100"/>
            <a:ext cx="6248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80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sz="5400" dirty="0"/>
              <a:t>Инвентаризация проб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5FF81-6ED6-EAAE-36C1-3210FE724072}"/>
              </a:ext>
            </a:extLst>
          </p:cNvPr>
          <p:cNvSpPr txBox="1"/>
          <p:nvPr/>
        </p:nvSpPr>
        <p:spPr>
          <a:xfrm>
            <a:off x="2318973" y="2324100"/>
            <a:ext cx="7010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80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sz="4000" dirty="0"/>
              <a:t>Передача данных в лабораторию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AEC396B-D263-776C-37EA-C9A88D33C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611600" y="342900"/>
            <a:ext cx="1143000" cy="13094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84E1B9-F194-1CAE-C7F6-4ECD7AE6B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135745"/>
            <a:ext cx="9057547" cy="58360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F7F7D3-DE0D-41F2-8DDC-076BF709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0727" y="3590676"/>
            <a:ext cx="3534268" cy="17814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9F78E6-1144-F8FD-F9AE-3EC85D0876FB}"/>
              </a:ext>
            </a:extLst>
          </p:cNvPr>
          <p:cNvSpPr txBox="1"/>
          <p:nvPr/>
        </p:nvSpPr>
        <p:spPr>
          <a:xfrm>
            <a:off x="11866418" y="2247900"/>
            <a:ext cx="515223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8000" spc="18">
                <a:solidFill>
                  <a:srgbClr val="02498E"/>
                </a:solidFill>
                <a:latin typeface="Oswald"/>
              </a:defRPr>
            </a:lvl1pPr>
          </a:lstStyle>
          <a:p>
            <a:pPr algn="ctr"/>
            <a:r>
              <a:rPr lang="ru-RU" sz="4000" dirty="0"/>
              <a:t>Каждая проба имеет свой </a:t>
            </a:r>
          </a:p>
          <a:p>
            <a:pPr algn="ctr"/>
            <a:r>
              <a:rPr lang="ru-RU" sz="4000" dirty="0"/>
              <a:t>уникальный </a:t>
            </a:r>
            <a:r>
              <a:rPr lang="en-US" sz="4000" dirty="0"/>
              <a:t>QR</a:t>
            </a:r>
            <a:r>
              <a:rPr lang="ru-RU" sz="4000" dirty="0"/>
              <a:t>-код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AF66A49C-36CD-7E9D-A29B-A066187ADA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563" r="310" b="14784"/>
          <a:stretch>
            <a:fillRect/>
          </a:stretch>
        </p:blipFill>
        <p:spPr>
          <a:xfrm>
            <a:off x="12630727" y="5524500"/>
            <a:ext cx="3494308" cy="3302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29C811-CB5B-A3EB-0177-53CC73876E6B}"/>
              </a:ext>
            </a:extLst>
          </p:cNvPr>
          <p:cNvCxnSpPr>
            <a:cxnSpLocks/>
          </p:cNvCxnSpPr>
          <p:nvPr/>
        </p:nvCxnSpPr>
        <p:spPr>
          <a:xfrm>
            <a:off x="914400" y="1333500"/>
            <a:ext cx="56388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0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175DA2-7732-0456-9418-DBD8F14A5289}"/>
              </a:ext>
            </a:extLst>
          </p:cNvPr>
          <p:cNvSpPr txBox="1"/>
          <p:nvPr/>
        </p:nvSpPr>
        <p:spPr>
          <a:xfrm>
            <a:off x="914400" y="419100"/>
            <a:ext cx="62484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80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sz="5400" dirty="0"/>
              <a:t>Инвентаризация проб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5FF81-6ED6-EAAE-36C1-3210FE724072}"/>
              </a:ext>
            </a:extLst>
          </p:cNvPr>
          <p:cNvSpPr txBox="1"/>
          <p:nvPr/>
        </p:nvSpPr>
        <p:spPr>
          <a:xfrm>
            <a:off x="4648200" y="1570265"/>
            <a:ext cx="964442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80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sz="4000" dirty="0" smtClean="0"/>
              <a:t>Скорость обработки при использовании СООДА</a:t>
            </a:r>
            <a:endParaRPr lang="ru-RU" sz="40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AEC396B-D263-776C-37EA-C9A88D33C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611600" y="342900"/>
            <a:ext cx="1143000" cy="1309491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29C811-CB5B-A3EB-0177-53CC73876E6B}"/>
              </a:ext>
            </a:extLst>
          </p:cNvPr>
          <p:cNvCxnSpPr>
            <a:cxnSpLocks/>
          </p:cNvCxnSpPr>
          <p:nvPr/>
        </p:nvCxnSpPr>
        <p:spPr>
          <a:xfrm>
            <a:off x="914400" y="1333500"/>
            <a:ext cx="56388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00300"/>
            <a:ext cx="8423563" cy="76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9272E-01FA-D68E-7EB1-3988079C5C13}"/>
              </a:ext>
            </a:extLst>
          </p:cNvPr>
          <p:cNvSpPr txBox="1"/>
          <p:nvPr/>
        </p:nvSpPr>
        <p:spPr>
          <a:xfrm>
            <a:off x="1066800" y="495300"/>
            <a:ext cx="8229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54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dirty="0"/>
              <a:t>Автоматическое формирование таблицы </a:t>
            </a:r>
            <a:r>
              <a:rPr lang="ru-RU" dirty="0" smtClean="0"/>
              <a:t>физ.-мех. </a:t>
            </a:r>
            <a:r>
              <a:rPr lang="ru-RU" dirty="0"/>
              <a:t>свойств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FCA9B9B-DB49-30F0-4A6C-BAC6D93CC7A2}"/>
              </a:ext>
            </a:extLst>
          </p:cNvPr>
          <p:cNvCxnSpPr>
            <a:cxnSpLocks/>
          </p:cNvCxnSpPr>
          <p:nvPr/>
        </p:nvCxnSpPr>
        <p:spPr>
          <a:xfrm>
            <a:off x="1066800" y="2247900"/>
            <a:ext cx="80772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D230B02F-3228-1A1C-6BA8-52644BE59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383000" y="671550"/>
            <a:ext cx="1143000" cy="1309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FEAEFA-1E2C-D882-C177-4D62F94D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62300"/>
            <a:ext cx="8550671" cy="5354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3AF0ED-A813-475E-757C-B5206172E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345" y="3162300"/>
            <a:ext cx="8639317" cy="53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35DFC3-DA97-B9A1-BA19-8B3D2CBB545B}"/>
              </a:ext>
            </a:extLst>
          </p:cNvPr>
          <p:cNvSpPr txBox="1"/>
          <p:nvPr/>
        </p:nvSpPr>
        <p:spPr>
          <a:xfrm>
            <a:off x="1143000" y="495300"/>
            <a:ext cx="8458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54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dirty="0"/>
              <a:t>Автоматизированный экспорт в ПК Лира и </a:t>
            </a:r>
            <a:r>
              <a:rPr lang="en-US" dirty="0"/>
              <a:t>Plaxis</a:t>
            </a:r>
            <a:r>
              <a:rPr lang="ru-RU" dirty="0"/>
              <a:t>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8B26B1A-9BF5-ABE2-15D0-0E5DFC0D6634}"/>
              </a:ext>
            </a:extLst>
          </p:cNvPr>
          <p:cNvCxnSpPr>
            <a:cxnSpLocks/>
          </p:cNvCxnSpPr>
          <p:nvPr/>
        </p:nvCxnSpPr>
        <p:spPr>
          <a:xfrm>
            <a:off x="1143000" y="2247900"/>
            <a:ext cx="80772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F315C289-C656-BF6B-3FD9-5681C47BB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383000" y="671550"/>
            <a:ext cx="1143000" cy="13094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2BBBA2-DB49-4432-C40C-69009894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5196"/>
            <a:ext cx="8389228" cy="37337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FB42D9-7ED0-4B7B-2643-95086B4EA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758" y="3467100"/>
            <a:ext cx="7748242" cy="44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5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706FA9-8D75-145D-2054-6133962865DB}"/>
              </a:ext>
            </a:extLst>
          </p:cNvPr>
          <p:cNvSpPr txBox="1"/>
          <p:nvPr/>
        </p:nvSpPr>
        <p:spPr>
          <a:xfrm>
            <a:off x="914400" y="495300"/>
            <a:ext cx="3810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54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dirty="0"/>
              <a:t>Визуализация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E5C26AE-37CE-F926-535A-ACDA6B2CFB5E}"/>
              </a:ext>
            </a:extLst>
          </p:cNvPr>
          <p:cNvCxnSpPr>
            <a:cxnSpLocks/>
          </p:cNvCxnSpPr>
          <p:nvPr/>
        </p:nvCxnSpPr>
        <p:spPr>
          <a:xfrm>
            <a:off x="914400" y="1409700"/>
            <a:ext cx="36576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155633F3-C973-69B3-E825-526364B25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202891" y="528782"/>
            <a:ext cx="1143000" cy="1309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26DCCD-F4DE-9BFE-E45C-5F950B9D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790700"/>
            <a:ext cx="11640451" cy="75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752600" y="419100"/>
            <a:ext cx="7467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18" dirty="0" smtClean="0">
                <a:solidFill>
                  <a:srgbClr val="02498E"/>
                </a:solidFill>
                <a:latin typeface="Oswald"/>
              </a:rPr>
              <a:t>География </a:t>
            </a:r>
            <a:r>
              <a:rPr lang="ru-RU" sz="5400" spc="18" dirty="0">
                <a:solidFill>
                  <a:srgbClr val="02498E"/>
                </a:solidFill>
                <a:latin typeface="Oswald"/>
              </a:rPr>
              <a:t>Г</a:t>
            </a:r>
            <a:r>
              <a:rPr lang="ru-RU" sz="5400" spc="18" dirty="0" smtClean="0">
                <a:solidFill>
                  <a:srgbClr val="02498E"/>
                </a:solidFill>
                <a:latin typeface="Oswald"/>
              </a:rPr>
              <a:t>еологии</a:t>
            </a:r>
            <a:endParaRPr lang="ru-RU" sz="5400" spc="18" dirty="0">
              <a:solidFill>
                <a:srgbClr val="02498E"/>
              </a:solidFill>
              <a:latin typeface="Oswald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50A210B-329F-20A6-0256-6C2615722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306800" y="568750"/>
            <a:ext cx="1143000" cy="1309491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673502F-A7B5-A88B-7275-594334EB2273}"/>
              </a:ext>
            </a:extLst>
          </p:cNvPr>
          <p:cNvCxnSpPr>
            <a:cxnSpLocks/>
          </p:cNvCxnSpPr>
          <p:nvPr/>
        </p:nvCxnSpPr>
        <p:spPr>
          <a:xfrm>
            <a:off x="1752600" y="1333500"/>
            <a:ext cx="51054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14500"/>
            <a:ext cx="9742782" cy="8020360"/>
          </a:xfrm>
          <a:prstGeom prst="roundRect">
            <a:avLst>
              <a:gd name="adj" fmla="val 3740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00B2E-41CA-4BFA-530C-20A98DAD4027}"/>
              </a:ext>
            </a:extLst>
          </p:cNvPr>
          <p:cNvSpPr txBox="1"/>
          <p:nvPr/>
        </p:nvSpPr>
        <p:spPr>
          <a:xfrm>
            <a:off x="12153900" y="8420100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Объекты ОИГИ Олимпроект на картах Яндекс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FD7CB0-E43A-5E19-52E6-5F40969F9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0" y="2324100"/>
            <a:ext cx="4953000" cy="49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1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905000" y="567595"/>
            <a:ext cx="7467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18" dirty="0" smtClean="0">
                <a:solidFill>
                  <a:srgbClr val="02498E"/>
                </a:solidFill>
                <a:latin typeface="Oswald"/>
              </a:rPr>
              <a:t>Цели</a:t>
            </a:r>
            <a:endParaRPr lang="ru-RU" sz="5400" spc="18" dirty="0">
              <a:solidFill>
                <a:srgbClr val="02498E"/>
              </a:solidFill>
              <a:latin typeface="Oswald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50A210B-329F-20A6-0256-6C2615722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306800" y="568750"/>
            <a:ext cx="1143000" cy="1309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373DB-A665-0369-1E9B-C94A8E977B7E}"/>
              </a:ext>
            </a:extLst>
          </p:cNvPr>
          <p:cNvSpPr txBox="1"/>
          <p:nvPr/>
        </p:nvSpPr>
        <p:spPr>
          <a:xfrm>
            <a:off x="2895600" y="2360590"/>
            <a:ext cx="12496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Oswald" panose="00000500000000000000" pitchFamily="2" charset="-52"/>
              </a:rPr>
              <a:t>создание единого информационного пространства для взаимодействия сотрудников ОИГИ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Oswald" panose="00000500000000000000" pitchFamily="2" charset="-52"/>
              </a:rPr>
              <a:t>централизация управления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Oswald" panose="00000500000000000000" pitchFamily="2" charset="-52"/>
              </a:rPr>
              <a:t>предоставление целостной картины процесса проведения изысканий в целях оперативного принятия управленческих </a:t>
            </a:r>
            <a:r>
              <a:rPr lang="ru-RU" sz="24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решений</a:t>
            </a:r>
            <a:endParaRPr lang="ru-RU" sz="2400" dirty="0">
              <a:solidFill>
                <a:srgbClr val="002060"/>
              </a:solidFill>
              <a:latin typeface="Oswald" panose="00000500000000000000" pitchFamily="2" charset="-5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Oswald" panose="00000500000000000000" pitchFamily="2" charset="-52"/>
              </a:rPr>
              <a:t>ускорение информационных потоков (сокращение временных затрат на передачу информации) для обработки и </a:t>
            </a:r>
            <a:r>
              <a:rPr lang="ru-RU" sz="24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анализа</a:t>
            </a:r>
            <a:endParaRPr lang="ru-RU" sz="2400" dirty="0">
              <a:solidFill>
                <a:srgbClr val="002060"/>
              </a:solidFill>
              <a:latin typeface="Oswald" panose="00000500000000000000" pitchFamily="2" charset="-5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сокращение </a:t>
            </a:r>
            <a:r>
              <a:rPr lang="ru-RU" sz="2400" dirty="0">
                <a:solidFill>
                  <a:srgbClr val="002060"/>
                </a:solidFill>
                <a:latin typeface="Oswald" panose="00000500000000000000" pitchFamily="2" charset="-52"/>
              </a:rPr>
              <a:t>влияние человеческого фактора на функционирование работы ОИГИ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Oswald" panose="00000500000000000000" pitchFamily="2" charset="-52"/>
              </a:rPr>
              <a:t>сокращение непроизводительных затрат рабочего времени сотрудников ОИГИ, сокращение рутинных операций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Oswald" panose="00000500000000000000" pitchFamily="2" charset="-52"/>
              </a:rPr>
              <a:t>сокращение сроков проведения изысканий за счет увеличения </a:t>
            </a:r>
            <a:r>
              <a:rPr lang="ru-RU" sz="24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эффективности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37F5FC-748B-5A6E-FA53-F246778964B8}"/>
              </a:ext>
            </a:extLst>
          </p:cNvPr>
          <p:cNvCxnSpPr>
            <a:cxnSpLocks/>
          </p:cNvCxnSpPr>
          <p:nvPr/>
        </p:nvCxnSpPr>
        <p:spPr>
          <a:xfrm>
            <a:off x="1905000" y="1485900"/>
            <a:ext cx="13716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4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752600" y="419100"/>
            <a:ext cx="7467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18" dirty="0" smtClean="0">
                <a:solidFill>
                  <a:srgbClr val="02498E"/>
                </a:solidFill>
                <a:latin typeface="Oswald"/>
              </a:rPr>
              <a:t>Задачи</a:t>
            </a:r>
            <a:endParaRPr lang="ru-RU" sz="5400" spc="18" dirty="0">
              <a:solidFill>
                <a:srgbClr val="02498E"/>
              </a:solidFill>
              <a:latin typeface="Oswald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50A210B-329F-20A6-0256-6C2615722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306800" y="568750"/>
            <a:ext cx="1143000" cy="13094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90D6ED-F082-11FB-65BE-9169E1900B44}"/>
              </a:ext>
            </a:extLst>
          </p:cNvPr>
          <p:cNvSpPr txBox="1"/>
          <p:nvPr/>
        </p:nvSpPr>
        <p:spPr>
          <a:xfrm>
            <a:off x="2514600" y="1801888"/>
            <a:ext cx="13411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  <a:latin typeface="Oswald" panose="00000500000000000000" pitchFamily="2" charset="-52"/>
              </a:defRPr>
            </a:lvl1pPr>
          </a:lstStyle>
          <a:p>
            <a:r>
              <a:rPr lang="ru-RU" dirty="0"/>
              <a:t>единая база данных (архив) инженерно-геологических данных </a:t>
            </a:r>
          </a:p>
          <a:p>
            <a:r>
              <a:rPr lang="ru-RU" dirty="0"/>
              <a:t>доступ к базе данных из любой точки</a:t>
            </a:r>
          </a:p>
          <a:p>
            <a:r>
              <a:rPr lang="ru-RU" dirty="0" smtClean="0"/>
              <a:t>электронная </a:t>
            </a:r>
            <a:r>
              <a:rPr lang="ru-RU" dirty="0"/>
              <a:t>система передачи информации между подразделениями, исключающая «бумажный»  документооборот </a:t>
            </a:r>
          </a:p>
          <a:p>
            <a:r>
              <a:rPr lang="ru-RU" dirty="0"/>
              <a:t>поддержка работы с мобильных устройств и через веб-интерфейс</a:t>
            </a:r>
          </a:p>
          <a:p>
            <a:r>
              <a:rPr lang="ru-RU" dirty="0" smtClean="0"/>
              <a:t>полная </a:t>
            </a:r>
            <a:r>
              <a:rPr lang="ru-RU" dirty="0"/>
              <a:t>интеграция с системой </a:t>
            </a:r>
            <a:r>
              <a:rPr lang="en-US" dirty="0" err="1"/>
              <a:t>EngGeo</a:t>
            </a:r>
            <a:r>
              <a:rPr lang="ru-RU" dirty="0"/>
              <a:t>, с сохранением полного функционала </a:t>
            </a:r>
            <a:r>
              <a:rPr lang="en-US" dirty="0" err="1"/>
              <a:t>EngGeo</a:t>
            </a:r>
            <a:endParaRPr lang="en-US" dirty="0"/>
          </a:p>
          <a:p>
            <a:r>
              <a:rPr lang="ru-RU" dirty="0" smtClean="0"/>
              <a:t>автоматизированная </a:t>
            </a:r>
            <a:r>
              <a:rPr lang="ru-RU" dirty="0"/>
              <a:t>подготовка отчетов</a:t>
            </a:r>
          </a:p>
          <a:p>
            <a:r>
              <a:rPr lang="ru-RU" dirty="0"/>
              <a:t>оперативный экспорт данных в расчетные КЭ комплексы (Лира, </a:t>
            </a:r>
            <a:r>
              <a:rPr lang="en-US" dirty="0"/>
              <a:t>Plaxis </a:t>
            </a:r>
            <a:r>
              <a:rPr lang="ru-RU" dirty="0"/>
              <a:t>и т.д.)</a:t>
            </a:r>
          </a:p>
          <a:p>
            <a:r>
              <a:rPr lang="ru-RU" dirty="0"/>
              <a:t>поддержка </a:t>
            </a:r>
            <a:r>
              <a:rPr lang="en-US" dirty="0"/>
              <a:t>BIM</a:t>
            </a:r>
            <a:r>
              <a:rPr lang="ru-RU" dirty="0"/>
              <a:t> </a:t>
            </a:r>
          </a:p>
          <a:p>
            <a:r>
              <a:rPr lang="ru-RU" dirty="0" smtClean="0"/>
              <a:t>система </a:t>
            </a:r>
            <a:r>
              <a:rPr lang="ru-RU" dirty="0"/>
              <a:t>визуализации результатов изысканий и виде функциональной трехмерной модели основания с доступом к характеристикам всех ИГЭ и возможностью построения произвольных </a:t>
            </a:r>
            <a:r>
              <a:rPr lang="ru-RU" dirty="0" smtClean="0"/>
              <a:t>разрезов</a:t>
            </a:r>
            <a:endParaRPr lang="ru-RU" dirty="0"/>
          </a:p>
          <a:p>
            <a:r>
              <a:rPr lang="ru-RU" dirty="0"/>
              <a:t>интерфейс доступа к данным о ходе изысканий на объекте для Заказчика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673502F-A7B5-A88B-7275-594334EB2273}"/>
              </a:ext>
            </a:extLst>
          </p:cNvPr>
          <p:cNvCxnSpPr>
            <a:cxnSpLocks/>
          </p:cNvCxnSpPr>
          <p:nvPr/>
        </p:nvCxnSpPr>
        <p:spPr>
          <a:xfrm>
            <a:off x="1752600" y="1333500"/>
            <a:ext cx="19050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0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8E9CCCF3-4B7E-FC8C-851B-82F8E9EF21B1}"/>
              </a:ext>
            </a:extLst>
          </p:cNvPr>
          <p:cNvGrpSpPr>
            <a:grpSpLocks noChangeAspect="1"/>
          </p:cNvGrpSpPr>
          <p:nvPr/>
        </p:nvGrpSpPr>
        <p:grpSpPr>
          <a:xfrm>
            <a:off x="-45384" y="0"/>
            <a:ext cx="6065184" cy="10287000"/>
            <a:chOff x="0" y="0"/>
            <a:chExt cx="9497600" cy="7518400"/>
          </a:xfrm>
          <a:solidFill>
            <a:srgbClr val="02498E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2A75AD2E-E540-E5B2-3393-2A6F2557FD1C}"/>
                </a:ext>
              </a:extLst>
            </p:cNvPr>
            <p:cNvSpPr/>
            <p:nvPr/>
          </p:nvSpPr>
          <p:spPr>
            <a:xfrm>
              <a:off x="0" y="0"/>
              <a:ext cx="9497600" cy="7518400"/>
            </a:xfrm>
            <a:custGeom>
              <a:avLst/>
              <a:gdLst/>
              <a:ahLst/>
              <a:cxnLst/>
              <a:rect l="l" t="t" r="r" b="b"/>
              <a:pathLst>
                <a:path w="10769600" h="7518400">
                  <a:moveTo>
                    <a:pt x="0" y="0"/>
                  </a:moveTo>
                  <a:lnTo>
                    <a:pt x="10769600" y="0"/>
                  </a:lnTo>
                  <a:lnTo>
                    <a:pt x="10769600" y="7518400"/>
                  </a:lnTo>
                  <a:lnTo>
                    <a:pt x="0" y="751840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B62EE937-84A6-98A6-6906-5DC6BE115830}"/>
              </a:ext>
            </a:extLst>
          </p:cNvPr>
          <p:cNvSpPr txBox="1"/>
          <p:nvPr/>
        </p:nvSpPr>
        <p:spPr>
          <a:xfrm>
            <a:off x="418699" y="2696727"/>
            <a:ext cx="621070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5400" b="1" spc="600" dirty="0">
                <a:solidFill>
                  <a:srgbClr val="F7F8F3"/>
                </a:solidFill>
                <a:latin typeface="Oswald Bold"/>
              </a:rPr>
              <a:t>СООДА</a:t>
            </a:r>
            <a:endParaRPr lang="en-US" sz="5400" b="1" spc="600" dirty="0">
              <a:solidFill>
                <a:srgbClr val="F7F8F3"/>
              </a:solidFill>
              <a:latin typeface="Oswald Bold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D191397A-6EA2-2600-2E4D-E56BD3679730}"/>
              </a:ext>
            </a:extLst>
          </p:cNvPr>
          <p:cNvGrpSpPr>
            <a:grpSpLocks noChangeAspect="1"/>
          </p:cNvGrpSpPr>
          <p:nvPr/>
        </p:nvGrpSpPr>
        <p:grpSpPr>
          <a:xfrm>
            <a:off x="418699" y="2285353"/>
            <a:ext cx="2324501" cy="191147"/>
            <a:chOff x="0" y="0"/>
            <a:chExt cx="3099335" cy="254863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843A4F3-8876-437C-C8EA-32663A149A5A}"/>
                </a:ext>
              </a:extLst>
            </p:cNvPr>
            <p:cNvSpPr/>
            <p:nvPr/>
          </p:nvSpPr>
          <p:spPr>
            <a:xfrm>
              <a:off x="0" y="0"/>
              <a:ext cx="3099335" cy="254863"/>
            </a:xfrm>
            <a:custGeom>
              <a:avLst/>
              <a:gdLst/>
              <a:ahLst/>
              <a:cxnLst/>
              <a:rect l="l" t="t" r="r" b="b"/>
              <a:pathLst>
                <a:path w="1889252" h="251206">
                  <a:moveTo>
                    <a:pt x="0" y="0"/>
                  </a:moveTo>
                  <a:lnTo>
                    <a:pt x="1889252" y="0"/>
                  </a:lnTo>
                  <a:lnTo>
                    <a:pt x="1889252" y="251206"/>
                  </a:lnTo>
                  <a:lnTo>
                    <a:pt x="0" y="251206"/>
                  </a:lnTo>
                  <a:close/>
                </a:path>
              </a:pathLst>
            </a:custGeom>
            <a:solidFill>
              <a:srgbClr val="F7F8F3"/>
            </a:solidFill>
          </p:spPr>
        </p:sp>
      </p:grpSp>
      <p:pic>
        <p:nvPicPr>
          <p:cNvPr id="15" name="Picture 8">
            <a:extLst>
              <a:ext uri="{FF2B5EF4-FFF2-40B4-BE49-F238E27FC236}">
                <a16:creationId xmlns:a16="http://schemas.microsoft.com/office/drawing/2014/main" id="{557A7366-A62D-8B1A-FF92-D088C53F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4" b="890"/>
          <a:stretch>
            <a:fillRect/>
          </a:stretch>
        </p:blipFill>
        <p:spPr>
          <a:xfrm>
            <a:off x="418699" y="381000"/>
            <a:ext cx="1417404" cy="16626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AA584A-4B96-C9E4-D6A9-403B47F43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9" b="9136"/>
          <a:stretch/>
        </p:blipFill>
        <p:spPr>
          <a:xfrm>
            <a:off x="7162800" y="4827526"/>
            <a:ext cx="9220200" cy="5116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2DD23F-C2A6-72F6-5229-F5EF5D147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0986" y="1066800"/>
            <a:ext cx="3952151" cy="47625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2AE3078C-E435-5E96-AE68-79B93F9DCE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9" b="4242"/>
          <a:stretch>
            <a:fillRect/>
          </a:stretch>
        </p:blipFill>
        <p:spPr>
          <a:xfrm>
            <a:off x="6295458" y="1288145"/>
            <a:ext cx="7072129" cy="3648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47B64E-8A23-06FE-18B3-966F8A1911D1}"/>
              </a:ext>
            </a:extLst>
          </p:cNvPr>
          <p:cNvSpPr txBox="1"/>
          <p:nvPr/>
        </p:nvSpPr>
        <p:spPr>
          <a:xfrm>
            <a:off x="8763000" y="381000"/>
            <a:ext cx="739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Oswald" panose="00000500000000000000" pitchFamily="2" charset="-52"/>
              </a:rPr>
              <a:t>Система </a:t>
            </a:r>
            <a:r>
              <a:rPr lang="ru-RU" sz="28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Обмена</a:t>
            </a:r>
            <a:r>
              <a:rPr lang="ru-RU" sz="2800" dirty="0">
                <a:solidFill>
                  <a:srgbClr val="002060"/>
                </a:solidFill>
                <a:latin typeface="Oswald" panose="00000500000000000000" pitchFamily="2" charset="-52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Обработки </a:t>
            </a:r>
            <a:r>
              <a:rPr lang="ru-RU" sz="2800" dirty="0">
                <a:solidFill>
                  <a:srgbClr val="002060"/>
                </a:solidFill>
                <a:latin typeface="Oswald" panose="00000500000000000000" pitchFamily="2" charset="-52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анных </a:t>
            </a:r>
            <a:r>
              <a:rPr lang="ru-RU" sz="2800" dirty="0">
                <a:solidFill>
                  <a:srgbClr val="002060"/>
                </a:solidFill>
                <a:latin typeface="Oswald" panose="00000500000000000000" pitchFamily="2" charset="-52"/>
              </a:rPr>
              <a:t>А</a:t>
            </a:r>
            <a:r>
              <a:rPr lang="ru-RU" sz="2800" dirty="0" smtClean="0">
                <a:solidFill>
                  <a:srgbClr val="002060"/>
                </a:solidFill>
                <a:latin typeface="Oswald" panose="00000500000000000000" pitchFamily="2" charset="-52"/>
              </a:rPr>
              <a:t>втоматизированная</a:t>
            </a:r>
            <a:endParaRPr lang="en-US" sz="2800" dirty="0">
              <a:solidFill>
                <a:srgbClr val="002060"/>
              </a:solidFill>
              <a:latin typeface="Oswald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38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38200" y="546472"/>
            <a:ext cx="7467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18" dirty="0">
                <a:solidFill>
                  <a:srgbClr val="02498E"/>
                </a:solidFill>
                <a:latin typeface="Oswald"/>
              </a:rPr>
              <a:t>Что это?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50A210B-329F-20A6-0256-6C2615722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459200" y="565647"/>
            <a:ext cx="1143000" cy="130949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290630F-C2DB-0A9B-335C-B2F1F8866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7936" r="13492" b="22223"/>
          <a:stretch/>
        </p:blipFill>
        <p:spPr bwMode="auto">
          <a:xfrm>
            <a:off x="7239000" y="3390900"/>
            <a:ext cx="3581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C60BF333-95B4-EB58-BC6B-2E9AED7873CB}"/>
              </a:ext>
            </a:extLst>
          </p:cNvPr>
          <p:cNvSpPr txBox="1"/>
          <p:nvPr/>
        </p:nvSpPr>
        <p:spPr>
          <a:xfrm>
            <a:off x="1531505" y="4559468"/>
            <a:ext cx="28194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spc="18" dirty="0" err="1">
                <a:solidFill>
                  <a:srgbClr val="02498E"/>
                </a:solidFill>
                <a:latin typeface="Oswald"/>
              </a:rPr>
              <a:t>EngGeo</a:t>
            </a:r>
            <a:endParaRPr lang="en-US" sz="6600" spc="18" dirty="0">
              <a:solidFill>
                <a:srgbClr val="02498E"/>
              </a:solidFill>
              <a:latin typeface="Oswald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2ABBD4B-0902-287F-E778-65D61C2E7A1D}"/>
              </a:ext>
            </a:extLst>
          </p:cNvPr>
          <p:cNvSpPr txBox="1"/>
          <p:nvPr/>
        </p:nvSpPr>
        <p:spPr>
          <a:xfrm>
            <a:off x="14211300" y="4635668"/>
            <a:ext cx="28194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600" spc="18" dirty="0">
                <a:solidFill>
                  <a:srgbClr val="02498E"/>
                </a:solidFill>
                <a:latin typeface="Oswald"/>
              </a:rPr>
              <a:t>СООДА</a:t>
            </a:r>
            <a:endParaRPr lang="en-US" sz="6600" spc="18" dirty="0">
              <a:solidFill>
                <a:srgbClr val="02498E"/>
              </a:solidFill>
              <a:latin typeface="Oswald"/>
            </a:endParaRPr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C8B79BEC-9682-E580-ECC9-F9AD7986E78C}"/>
              </a:ext>
            </a:extLst>
          </p:cNvPr>
          <p:cNvSpPr/>
          <p:nvPr/>
        </p:nvSpPr>
        <p:spPr>
          <a:xfrm>
            <a:off x="4200812" y="4648200"/>
            <a:ext cx="22860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56F4CB2E-42B9-6648-FBAF-5D94870B8ABE}"/>
              </a:ext>
            </a:extLst>
          </p:cNvPr>
          <p:cNvSpPr/>
          <p:nvPr/>
        </p:nvSpPr>
        <p:spPr>
          <a:xfrm>
            <a:off x="11623386" y="4648200"/>
            <a:ext cx="22860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9C99FE7-FB93-B1D3-7573-E0407ADD2D21}"/>
              </a:ext>
            </a:extLst>
          </p:cNvPr>
          <p:cNvSpPr txBox="1"/>
          <p:nvPr/>
        </p:nvSpPr>
        <p:spPr>
          <a:xfrm>
            <a:off x="8235949" y="6850316"/>
            <a:ext cx="16383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18" dirty="0">
                <a:solidFill>
                  <a:srgbClr val="02498E"/>
                </a:solidFill>
                <a:latin typeface="Oswald"/>
              </a:rPr>
              <a:t>БД</a:t>
            </a:r>
            <a:endParaRPr lang="en-US" sz="6600" spc="18" dirty="0">
              <a:solidFill>
                <a:srgbClr val="02498E"/>
              </a:solidFill>
              <a:latin typeface="Oswald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095B49C-DA62-BAEB-09A2-141ECF86B04D}"/>
              </a:ext>
            </a:extLst>
          </p:cNvPr>
          <p:cNvCxnSpPr>
            <a:cxnSpLocks/>
          </p:cNvCxnSpPr>
          <p:nvPr/>
        </p:nvCxnSpPr>
        <p:spPr>
          <a:xfrm>
            <a:off x="838200" y="1377469"/>
            <a:ext cx="22098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1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838200" y="546472"/>
            <a:ext cx="7467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18" dirty="0">
                <a:solidFill>
                  <a:srgbClr val="02498E"/>
                </a:solidFill>
                <a:latin typeface="Oswald"/>
              </a:rPr>
              <a:t>Для кого?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50A210B-329F-20A6-0256-6C2615722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459200" y="565647"/>
            <a:ext cx="1143000" cy="1309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373DB-A665-0369-1E9B-C94A8E977B7E}"/>
              </a:ext>
            </a:extLst>
          </p:cNvPr>
          <p:cNvSpPr txBox="1"/>
          <p:nvPr/>
        </p:nvSpPr>
        <p:spPr>
          <a:xfrm>
            <a:off x="2353990" y="7376246"/>
            <a:ext cx="228600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000" spc="-71" dirty="0">
                <a:solidFill>
                  <a:srgbClr val="002060"/>
                </a:solidFill>
                <a:latin typeface="Montserrat Bold"/>
              </a:rPr>
              <a:t>ИЗЫСКАТЕЛИ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2233C-CC75-725E-BC55-525892C2232B}"/>
              </a:ext>
            </a:extLst>
          </p:cNvPr>
          <p:cNvSpPr txBox="1"/>
          <p:nvPr/>
        </p:nvSpPr>
        <p:spPr>
          <a:xfrm>
            <a:off x="7904130" y="7376247"/>
            <a:ext cx="266700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000" spc="-71" dirty="0">
                <a:solidFill>
                  <a:srgbClr val="002060"/>
                </a:solidFill>
                <a:latin typeface="Montserrat Bold"/>
              </a:rPr>
              <a:t>ПРОЕКТИРОВЩИКИ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1E9566-2F37-29CA-CA65-8506CF5EADEB}"/>
              </a:ext>
            </a:extLst>
          </p:cNvPr>
          <p:cNvSpPr txBox="1"/>
          <p:nvPr/>
        </p:nvSpPr>
        <p:spPr>
          <a:xfrm>
            <a:off x="13532813" y="7376247"/>
            <a:ext cx="266700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000" spc="-71" dirty="0">
                <a:solidFill>
                  <a:srgbClr val="002060"/>
                </a:solidFill>
                <a:latin typeface="Montserrat Bold"/>
              </a:rPr>
              <a:t>ЗАКАЗЧИКИ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706C48F2-127C-9137-7136-7682346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3563444"/>
            <a:ext cx="495920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273D9E9E-20E7-2C97-9DBC-FC846E930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15849" r="6479" b="6120"/>
          <a:stretch/>
        </p:blipFill>
        <p:spPr bwMode="auto">
          <a:xfrm>
            <a:off x="6248400" y="3106244"/>
            <a:ext cx="6477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F88EEFDD-2116-99E6-3CAB-8766C992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79921"/>
            <a:ext cx="3641180" cy="30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2749C48-7B34-4715-4F3D-BFB9802AD0C8}"/>
              </a:ext>
            </a:extLst>
          </p:cNvPr>
          <p:cNvCxnSpPr>
            <a:cxnSpLocks/>
          </p:cNvCxnSpPr>
          <p:nvPr/>
        </p:nvCxnSpPr>
        <p:spPr>
          <a:xfrm>
            <a:off x="838200" y="1485900"/>
            <a:ext cx="26670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3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60252-CC28-4FBB-583E-A74F1E736F54}"/>
              </a:ext>
            </a:extLst>
          </p:cNvPr>
          <p:cNvSpPr txBox="1"/>
          <p:nvPr/>
        </p:nvSpPr>
        <p:spPr>
          <a:xfrm>
            <a:off x="914400" y="419100"/>
            <a:ext cx="71628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80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sz="5400" dirty="0"/>
              <a:t>Основное меню системы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ECC71B1-D62B-6D73-8838-6B5B9E889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611600" y="342900"/>
            <a:ext cx="1143000" cy="130949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6F04004-F28A-B553-B7E0-E6D8833949A5}"/>
              </a:ext>
            </a:extLst>
          </p:cNvPr>
          <p:cNvCxnSpPr>
            <a:cxnSpLocks/>
          </p:cNvCxnSpPr>
          <p:nvPr/>
        </p:nvCxnSpPr>
        <p:spPr>
          <a:xfrm>
            <a:off x="914400" y="1333500"/>
            <a:ext cx="64008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514" t="-1218" r="-840" b="-2440"/>
          <a:stretch/>
        </p:blipFill>
        <p:spPr>
          <a:xfrm>
            <a:off x="1219199" y="2247900"/>
            <a:ext cx="1501140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CE6C3-AA6D-9F6D-D737-E9A655201DB1}"/>
              </a:ext>
            </a:extLst>
          </p:cNvPr>
          <p:cNvSpPr txBox="1"/>
          <p:nvPr/>
        </p:nvSpPr>
        <p:spPr>
          <a:xfrm>
            <a:off x="990600" y="647700"/>
            <a:ext cx="9144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5400" spc="18">
                <a:solidFill>
                  <a:srgbClr val="02498E"/>
                </a:solidFill>
                <a:latin typeface="Oswald"/>
              </a:defRPr>
            </a:lvl1pPr>
          </a:lstStyle>
          <a:p>
            <a:r>
              <a:rPr lang="ru-RU" dirty="0"/>
              <a:t>Автоматизированный импорт данных с полевых приборов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FEBEA2B-D6DC-9AB0-9AA1-E02AE505D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1053" b="709"/>
          <a:stretch/>
        </p:blipFill>
        <p:spPr>
          <a:xfrm>
            <a:off x="16459200" y="647700"/>
            <a:ext cx="1143000" cy="1309491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DD75E0D-0F23-87B6-3C4B-9C573A900281}"/>
              </a:ext>
            </a:extLst>
          </p:cNvPr>
          <p:cNvCxnSpPr>
            <a:cxnSpLocks/>
          </p:cNvCxnSpPr>
          <p:nvPr/>
        </p:nvCxnSpPr>
        <p:spPr>
          <a:xfrm>
            <a:off x="990600" y="2476500"/>
            <a:ext cx="7620000" cy="0"/>
          </a:xfrm>
          <a:prstGeom prst="line">
            <a:avLst/>
          </a:prstGeom>
          <a:ln w="76200">
            <a:solidFill>
              <a:srgbClr val="1A4D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15DFEB-247E-28EF-88A5-02658CC0F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648827"/>
            <a:ext cx="8001000" cy="69904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308444-3A9E-4132-E05B-6DCF1A554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2648827"/>
            <a:ext cx="8826883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2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252</Words>
  <Application>Microsoft Office PowerPoint</Application>
  <PresentationFormat>Произвольный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Oswald</vt:lpstr>
      <vt:lpstr>Calibri</vt:lpstr>
      <vt:lpstr>Arial</vt:lpstr>
      <vt:lpstr>Wingdings</vt:lpstr>
      <vt:lpstr>Oswald Bold</vt:lpstr>
      <vt:lpstr>Montserrat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ПРОЕКТНО-ИЗЫСКАТЕЛЬСКИЕ РАБОТЫ (1).pptx</dc:title>
  <dc:creator>Якушев Иван Владимирович</dc:creator>
  <cp:lastModifiedBy>Якушев Иван Владимирович</cp:lastModifiedBy>
  <cp:revision>28</cp:revision>
  <dcterms:created xsi:type="dcterms:W3CDTF">2006-08-16T00:00:00Z</dcterms:created>
  <dcterms:modified xsi:type="dcterms:W3CDTF">2023-02-10T16:21:00Z</dcterms:modified>
  <dc:identifier>DAE9SI_0PBg</dc:identifier>
</cp:coreProperties>
</file>