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1752-0885-4584-822C-7CEC4D1F14FC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62B9-827A-4EF0-9D44-E59A997ED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8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1752-0885-4584-822C-7CEC4D1F14FC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62B9-827A-4EF0-9D44-E59A997ED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5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1752-0885-4584-822C-7CEC4D1F14FC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62B9-827A-4EF0-9D44-E59A997ED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6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1752-0885-4584-822C-7CEC4D1F14FC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62B9-827A-4EF0-9D44-E59A997ED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9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1752-0885-4584-822C-7CEC4D1F14FC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62B9-827A-4EF0-9D44-E59A997ED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7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1752-0885-4584-822C-7CEC4D1F14FC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62B9-827A-4EF0-9D44-E59A997ED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0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1752-0885-4584-822C-7CEC4D1F14FC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62B9-827A-4EF0-9D44-E59A997ED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99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1752-0885-4584-822C-7CEC4D1F14FC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62B9-827A-4EF0-9D44-E59A997ED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5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1752-0885-4584-822C-7CEC4D1F14FC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62B9-827A-4EF0-9D44-E59A997ED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24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1752-0885-4584-822C-7CEC4D1F14FC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62B9-827A-4EF0-9D44-E59A997ED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5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1752-0885-4584-822C-7CEC4D1F14FC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62B9-827A-4EF0-9D44-E59A997ED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2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B1752-0885-4584-822C-7CEC4D1F14FC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962B9-827A-4EF0-9D44-E59A997ED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4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1.jpeg"/><Relationship Id="rId5" Type="http://schemas.openxmlformats.org/officeDocument/2006/relationships/image" Target="../media/image4.jpe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3.jpeg"/><Relationship Id="rId5" Type="http://schemas.openxmlformats.org/officeDocument/2006/relationships/image" Target="../media/image4.jpeg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6.png"/><Relationship Id="rId5" Type="http://schemas.openxmlformats.org/officeDocument/2006/relationships/image" Target="../media/image4.jpeg"/><Relationship Id="rId10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0.png"/><Relationship Id="rId5" Type="http://schemas.openxmlformats.org/officeDocument/2006/relationships/image" Target="../media/image4.jpe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2.jpeg"/><Relationship Id="rId5" Type="http://schemas.openxmlformats.org/officeDocument/2006/relationships/image" Target="../media/image4.jpeg"/><Relationship Id="rId10" Type="http://schemas.openxmlformats.org/officeDocument/2006/relationships/image" Target="../media/image21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2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5857" y="736487"/>
            <a:ext cx="8757831" cy="1014691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Экологический мониторинг на этапе строительства, эксплуатации и консервации гидротехнических сооружений нефтегазовой отрасли</a:t>
            </a:r>
          </a:p>
        </p:txBody>
      </p:sp>
      <p:pic>
        <p:nvPicPr>
          <p:cNvPr id="4" name="Рисунок 3" descr="Z:\Презентация\Лого МСС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704" y="248256"/>
            <a:ext cx="1858227" cy="180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24000" y="503695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35" name="Рисунок 34" descr="C:\Users\Gureevana\Downloads\1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06" y="6049830"/>
            <a:ext cx="1405325" cy="56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C:\Users\gureevana\Desktop\dnvgl_logo_100x4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262" y="6109669"/>
            <a:ext cx="1509426" cy="62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C:\Users\Gureevana\Downloads\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98" y="5924912"/>
            <a:ext cx="811966" cy="81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C:\Users\Gureevana\Downloads\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97" y="5948455"/>
            <a:ext cx="698499" cy="78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C:\Users\gureevana\Downloads\logo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22" y="6036561"/>
            <a:ext cx="1055556" cy="70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 descr="C:\Users\Gureevana\Downloads\4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624" y="6036561"/>
            <a:ext cx="1731153" cy="69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481" y="5920976"/>
            <a:ext cx="1296023" cy="919187"/>
          </a:xfrm>
          <a:prstGeom prst="rect">
            <a:avLst/>
          </a:prstGeom>
        </p:spPr>
      </p:pic>
      <p:pic>
        <p:nvPicPr>
          <p:cNvPr id="1056" name="Picture 32" descr="http://morspas.com/wp-content/uploads/2017/11/Moorman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6" b="21466"/>
          <a:stretch/>
        </p:blipFill>
        <p:spPr bwMode="auto">
          <a:xfrm>
            <a:off x="1567536" y="2131589"/>
            <a:ext cx="9669223" cy="343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1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:\Презентация\Лого МСС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46" y="133957"/>
            <a:ext cx="901925" cy="8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24000" y="503695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35" name="Рисунок 34" descr="C:\Users\Gureevana\Downloads\1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71" y="6147753"/>
            <a:ext cx="791906" cy="31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C:\Users\gureevana\Desktop\dnvgl_logo_100x4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326" y="6234854"/>
            <a:ext cx="850567" cy="35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C:\Users\Gureevana\Downloads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62" y="6131887"/>
            <a:ext cx="457546" cy="45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C:\Users\Gureevana\Downloads\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61" y="6141799"/>
            <a:ext cx="393607" cy="43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C:\Users\gureevana\Downloads\l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86" y="6194917"/>
            <a:ext cx="594810" cy="39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 descr="C:\Users\Gureevana\Downloads\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88" y="6193554"/>
            <a:ext cx="975511" cy="39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46" y="6174753"/>
            <a:ext cx="730314" cy="517965"/>
          </a:xfrm>
          <a:prstGeom prst="rect">
            <a:avLst/>
          </a:prstGeom>
        </p:spPr>
      </p:pic>
      <p:pic>
        <p:nvPicPr>
          <p:cNvPr id="14" name="Рисунок 13" descr="http://socarplus.az/pub/uploads/gallery/large/ztwqiqs3.jpg"/>
          <p:cNvPicPr/>
          <p:nvPr/>
        </p:nvPicPr>
        <p:blipFill>
          <a:blip r:embed="rId10"/>
          <a:srcRect t="1039" b="4974"/>
          <a:stretch>
            <a:fillRect/>
          </a:stretch>
        </p:blipFill>
        <p:spPr bwMode="auto">
          <a:xfrm>
            <a:off x="1619859" y="570091"/>
            <a:ext cx="3703255" cy="50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rvatimetat.ru/wp-content/uploads/2017/12/9ebc70fad8882279370fdf68f5f98b7b.jpg"/>
          <p:cNvPicPr/>
          <p:nvPr/>
        </p:nvPicPr>
        <p:blipFill>
          <a:blip r:embed="rId11"/>
          <a:srcRect l="10613" r="25306"/>
          <a:stretch>
            <a:fillRect/>
          </a:stretch>
        </p:blipFill>
        <p:spPr bwMode="auto">
          <a:xfrm>
            <a:off x="6592338" y="567457"/>
            <a:ext cx="4896224" cy="509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80561" y="232381"/>
            <a:ext cx="4074115" cy="396375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История освоения шельфа 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947351" y="5659396"/>
            <a:ext cx="5294757" cy="410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0"/>
              </a:spcAft>
              <a:defRPr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>
                <a:latin typeface="+mn-lt"/>
                <a:cs typeface="Arial" panose="020B0604020202020204" pitchFamily="34" charset="0"/>
              </a:rPr>
              <a:t>«Нефтяные камни», Каспийское море 1949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2015" y="5691292"/>
            <a:ext cx="3920432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ППБУ 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Scarabeo-9, Черное море 2018 г.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5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:\Презентация\Лого МСС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46" y="133957"/>
            <a:ext cx="901925" cy="8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24000" y="503695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35" name="Рисунок 34" descr="C:\Users\Gureevana\Downloads\1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71" y="6147753"/>
            <a:ext cx="791906" cy="31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C:\Users\gureevana\Desktop\dnvgl_logo_100x4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326" y="6234854"/>
            <a:ext cx="850567" cy="35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C:\Users\Gureevana\Downloads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62" y="6131887"/>
            <a:ext cx="457546" cy="45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C:\Users\Gureevana\Downloads\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61" y="6141799"/>
            <a:ext cx="393607" cy="43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C:\Users\gureevana\Downloads\l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86" y="6194917"/>
            <a:ext cx="594810" cy="39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 descr="C:\Users\Gureevana\Downloads\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88" y="6193554"/>
            <a:ext cx="975511" cy="39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46" y="6174753"/>
            <a:ext cx="730314" cy="517965"/>
          </a:xfrm>
          <a:prstGeom prst="rect">
            <a:avLst/>
          </a:prstGeom>
        </p:spPr>
      </p:pic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80561" y="232381"/>
            <a:ext cx="6926925" cy="404433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Обследование устьев законсервированных скважин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Z:\Проекты\Морские проекты\2017\17. ЦНИ Геомон. суперв ОУС ГГР Баренцево\_Итоговые отчеты\Для отчетности_из моря от Ермакова И.Д\Фото\Экспедиционное оборудование\DSC02541.JP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0779" y="2460060"/>
            <a:ext cx="3156037" cy="36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F:\Супервайзинг Фертойнг\Фото\Карское море\31.10.2017 (1 Рус.)\DSC02501.JP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6" r="8703"/>
          <a:stretch/>
        </p:blipFill>
        <p:spPr bwMode="auto">
          <a:xfrm>
            <a:off x="7729421" y="2460060"/>
            <a:ext cx="4175363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295487" y="504557"/>
            <a:ext cx="10478402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i="1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№</a:t>
            </a:r>
            <a:r>
              <a:rPr lang="ru-RU" i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-7 ФЗ «О защите окружающей среды»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i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«Правила </a:t>
            </a:r>
            <a:r>
              <a:rPr lang="ru-RU" i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безопасности в нефтяной и газовой промышленности» утверждённых Приказом </a:t>
            </a:r>
            <a:r>
              <a:rPr lang="ru-RU" i="1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Ростехнадзора</a:t>
            </a:r>
            <a:r>
              <a:rPr lang="ru-RU" i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от 12.03.2013 N 101 </a:t>
            </a:r>
            <a:endParaRPr lang="ru-RU" i="1" dirty="0">
              <a:latin typeface="Times New Roman" panose="02020603050405020304" pitchFamily="18" charset="0"/>
              <a:ea typeface="TimesNewRomanPSMT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i="1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Правила </a:t>
            </a:r>
            <a:r>
              <a:rPr lang="ru-RU" i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безопасности </a:t>
            </a:r>
            <a:r>
              <a:rPr lang="ru-RU" i="1" dirty="0">
                <a:latin typeface="Times New Roman" panose="02020603050405020304" pitchFamily="18" charset="0"/>
                <a:ea typeface="TimesNewRomanPSMT"/>
              </a:rPr>
              <a:t>морских объектов нефтегазового комплекса» утвержденных приказом от 18 марта 2014 г. N 105</a:t>
            </a:r>
            <a:r>
              <a:rPr lang="ru-RU" i="1" dirty="0" smtClean="0">
                <a:latin typeface="Times New Roman" panose="02020603050405020304" pitchFamily="18" charset="0"/>
                <a:ea typeface="TimesNewRomanPSMT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i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 Условия пользования </a:t>
            </a:r>
            <a:r>
              <a:rPr lang="ru-RU" i="1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недрами</a:t>
            </a:r>
            <a:endParaRPr lang="ru-RU" dirty="0"/>
          </a:p>
        </p:txBody>
      </p:sp>
      <p:pic>
        <p:nvPicPr>
          <p:cNvPr id="17" name="Picture 5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64"/>
          <a:stretch/>
        </p:blipFill>
        <p:spPr bwMode="auto">
          <a:xfrm>
            <a:off x="226981" y="2460060"/>
            <a:ext cx="4010911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64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:\Презентация\Лого МСС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46" y="133957"/>
            <a:ext cx="901925" cy="8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24000" y="503695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35" name="Рисунок 34" descr="C:\Users\Gureevana\Downloads\1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71" y="6147753"/>
            <a:ext cx="791906" cy="31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C:\Users\gureevana\Desktop\dnvgl_logo_100x4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326" y="6234854"/>
            <a:ext cx="850567" cy="35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C:\Users\Gureevana\Downloads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62" y="6131887"/>
            <a:ext cx="457546" cy="45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C:\Users\Gureevana\Downloads\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61" y="6141799"/>
            <a:ext cx="393607" cy="43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C:\Users\gureevana\Downloads\l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86" y="6194917"/>
            <a:ext cx="594810" cy="39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 descr="C:\Users\Gureevana\Downloads\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88" y="6193554"/>
            <a:ext cx="975511" cy="39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46" y="6174753"/>
            <a:ext cx="730314" cy="517965"/>
          </a:xfrm>
          <a:prstGeom prst="rect">
            <a:avLst/>
          </a:prstGeom>
        </p:spPr>
      </p:pic>
      <p:pic>
        <p:nvPicPr>
          <p:cNvPr id="11" name="Рисунок 10" descr="Z:\Проекты\Морские проекты\2017\17. ЦНИ Геомон. суперв ОУС ГГР Баренцево\_Итоговые отчеты\Для отчетности_из моря от Грушецкого И.В\Фото_Фертоинг_Декабрь\Ферсмановское\20171211_061353.jpg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9525" y="749168"/>
            <a:ext cx="4375260" cy="50108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Z:\Проекты\Морские проекты\2017\17. ЦНИ Геомон. суперв ОУС ГГР Баренцево\_Итоговые отчеты\Для отчетности_из моря от Грушецкого И.В\Скриншоты скважин_Баренцево_2017\Ledovaya_2\21.08.39_09.12.2017.pn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92" b="6828"/>
          <a:stretch>
            <a:fillRect/>
          </a:stretch>
        </p:blipFill>
        <p:spPr bwMode="auto">
          <a:xfrm>
            <a:off x="5674051" y="709131"/>
            <a:ext cx="3016250" cy="181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8" b="8709"/>
          <a:stretch>
            <a:fillRect/>
          </a:stretch>
        </p:blipFill>
        <p:spPr>
          <a:xfrm>
            <a:off x="8848151" y="661243"/>
            <a:ext cx="3042483" cy="1861447"/>
          </a:xfrm>
          <a:prstGeom prst="rect">
            <a:avLst/>
          </a:prstGeom>
        </p:spPr>
      </p:pic>
      <p:pic>
        <p:nvPicPr>
          <p:cNvPr id="14" name="Рисунок 13" descr="Z:\Презентация\Газопроявление_отбор флюида_1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44957" y="2839952"/>
            <a:ext cx="5185177" cy="292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464848" y="177039"/>
            <a:ext cx="3262303" cy="424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Основные методы ОУС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2229047" y="5712332"/>
            <a:ext cx="2074743" cy="410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0"/>
              </a:spcAft>
              <a:defRPr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 smtClean="0">
                <a:latin typeface="+mn-lt"/>
                <a:cs typeface="Arial" panose="020B0604020202020204" pitchFamily="34" charset="0"/>
              </a:rPr>
              <a:t>Погружение ТНПА</a:t>
            </a:r>
            <a:endParaRPr lang="ru-RU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7276630" y="2443402"/>
            <a:ext cx="2973785" cy="410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0"/>
              </a:spcAft>
              <a:defRPr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 smtClean="0">
                <a:latin typeface="+mn-lt"/>
                <a:cs typeface="Arial" panose="020B0604020202020204" pitchFamily="34" charset="0"/>
              </a:rPr>
              <a:t>Устья обследуемых скважин</a:t>
            </a:r>
            <a:endParaRPr lang="ru-RU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6808875" y="5702717"/>
            <a:ext cx="3979012" cy="410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0"/>
              </a:spcAft>
              <a:defRPr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 smtClean="0">
                <a:latin typeface="+mn-lt"/>
                <a:cs typeface="Arial" panose="020B0604020202020204" pitchFamily="34" charset="0"/>
              </a:rPr>
              <a:t>Отбор образца утечки углеводородов</a:t>
            </a:r>
            <a:endParaRPr lang="ru-RU" sz="18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7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:\Презентация\Лого МСС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46" y="133957"/>
            <a:ext cx="901925" cy="8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24000" y="503695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35" name="Рисунок 34" descr="C:\Users\Gureevana\Downloads\1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71" y="6147753"/>
            <a:ext cx="791906" cy="31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C:\Users\gureevana\Desktop\dnvgl_logo_100x4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326" y="6234854"/>
            <a:ext cx="850567" cy="35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C:\Users\Gureevana\Downloads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62" y="6131887"/>
            <a:ext cx="457546" cy="45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C:\Users\Gureevana\Downloads\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61" y="6141799"/>
            <a:ext cx="393607" cy="43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C:\Users\gureevana\Downloads\l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86" y="6194917"/>
            <a:ext cx="594810" cy="39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 descr="C:\Users\Gureevana\Downloads\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88" y="6193554"/>
            <a:ext cx="975511" cy="39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46" y="6174753"/>
            <a:ext cx="730314" cy="51796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10"/>
          <a:srcRect l="25794" t="9030" r="25254" b="5899"/>
          <a:stretch>
            <a:fillRect/>
          </a:stretch>
        </p:blipFill>
        <p:spPr bwMode="auto">
          <a:xfrm>
            <a:off x="1522624" y="915205"/>
            <a:ext cx="4736898" cy="463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4826" r="3095" b="7209"/>
          <a:stretch>
            <a:fillRect/>
          </a:stretch>
        </p:blipFill>
        <p:spPr bwMode="auto">
          <a:xfrm>
            <a:off x="6719025" y="915205"/>
            <a:ext cx="4457868" cy="463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4464848" y="177039"/>
            <a:ext cx="3262303" cy="424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Основные методы ОУС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11258" y="5652775"/>
            <a:ext cx="2159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Данные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батиметрии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92006" y="5652775"/>
            <a:ext cx="2993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Результат магнитной съемки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39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:\Презентация\Лого МСС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46" y="133957"/>
            <a:ext cx="901925" cy="8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24000" y="503695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35" name="Рисунок 34" descr="C:\Users\Gureevana\Downloads\1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71" y="6147753"/>
            <a:ext cx="791906" cy="31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C:\Users\gureevana\Desktop\dnvgl_logo_100x4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326" y="6234854"/>
            <a:ext cx="850567" cy="35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C:\Users\Gureevana\Downloads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62" y="6131887"/>
            <a:ext cx="457546" cy="45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C:\Users\Gureevana\Downloads\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61" y="6141799"/>
            <a:ext cx="393607" cy="43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C:\Users\gureevana\Downloads\l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86" y="6194917"/>
            <a:ext cx="594810" cy="39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 descr="C:\Users\Gureevana\Downloads\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88" y="6193554"/>
            <a:ext cx="975511" cy="39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46" y="6174753"/>
            <a:ext cx="730314" cy="517965"/>
          </a:xfrm>
          <a:prstGeom prst="rect">
            <a:avLst/>
          </a:prstGeom>
        </p:spPr>
      </p:pic>
      <p:pic>
        <p:nvPicPr>
          <p:cNvPr id="11" name="Рисунок 10" descr="E:\2017 - Архангельск - Супервайзер ИЭПИ\Фото\Изображение 443.jpg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6" y="1225164"/>
            <a:ext cx="2821777" cy="42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Z:\Проекты\Морские проекты\2017\17. ЦНИ Геомон. суперв ОУС ГГР Баренцево\_Итоговые отчеты\Для отчетности_из моря от Ермакова И.Д\Фото\Баренцево море\08.11.17 (№1 Ферсм.)\DSC02545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308" y="1225163"/>
            <a:ext cx="3174634" cy="42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E:\2017 - Архангельск - Супервайзер ИЭПИ\Фото\Изображение 475.jpg"/>
          <p:cNvPicPr/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92"/>
          <a:stretch/>
        </p:blipFill>
        <p:spPr bwMode="auto">
          <a:xfrm>
            <a:off x="6752490" y="1225163"/>
            <a:ext cx="5134710" cy="42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24746" y="5399371"/>
            <a:ext cx="2500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a typeface="Calibri" panose="020F0502020204030204" pitchFamily="34" charset="0"/>
              </a:rPr>
              <a:t>Гидрологическое зондирование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95763" y="5536588"/>
            <a:ext cx="2500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a typeface="Calibri" panose="020F0502020204030204" pitchFamily="34" charset="0"/>
              </a:rPr>
              <a:t>Отбор проб воды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27245" y="5540155"/>
            <a:ext cx="383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a typeface="Calibri" panose="020F0502020204030204" pitchFamily="34" charset="0"/>
              </a:rPr>
              <a:t>Отбор донных отложений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64848" y="177039"/>
            <a:ext cx="3262303" cy="424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Основные методы ОУС</a:t>
            </a:r>
          </a:p>
        </p:txBody>
      </p:sp>
    </p:spTree>
    <p:extLst>
      <p:ext uri="{BB962C8B-B14F-4D97-AF65-F5344CB8AC3E}">
        <p14:creationId xmlns:p14="http://schemas.microsoft.com/office/powerpoint/2010/main" val="327680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:\Презентация\Лого МСС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46" y="133957"/>
            <a:ext cx="901925" cy="8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24000" y="503695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35" name="Рисунок 34" descr="C:\Users\Gureevana\Downloads\1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71" y="6147753"/>
            <a:ext cx="791906" cy="31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C:\Users\gureevana\Desktop\dnvgl_logo_100x4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326" y="6234854"/>
            <a:ext cx="850567" cy="35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C:\Users\Gureevana\Downloads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62" y="6131887"/>
            <a:ext cx="457546" cy="45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C:\Users\Gureevana\Downloads\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61" y="6141799"/>
            <a:ext cx="393607" cy="43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C:\Users\gureevana\Downloads\l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86" y="6194917"/>
            <a:ext cx="594810" cy="39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 descr="C:\Users\Gureevana\Downloads\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88" y="6193554"/>
            <a:ext cx="975511" cy="39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46" y="6174753"/>
            <a:ext cx="730314" cy="517965"/>
          </a:xfrm>
          <a:prstGeom prst="rect">
            <a:avLst/>
          </a:prstGeom>
        </p:spPr>
      </p:pic>
      <p:pic>
        <p:nvPicPr>
          <p:cNvPr id="11" name="Рисунок 10" descr="http://morspas.com/wp-content/uploads/2015/09/7286-1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8502" y="591183"/>
            <a:ext cx="7034170" cy="515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25483" y="635431"/>
            <a:ext cx="3171480" cy="424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cs typeface="Times New Roman" panose="02020603050405020304" pitchFamily="18" charset="0"/>
              </a:rPr>
              <a:t>Заключение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3943" y="991512"/>
            <a:ext cx="429455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 освоении шельфовых месторождений существует  проблема учета экологических рисков, состоящая в том, что до настоящего времени нет методов определения экологических последствий, при этом цена экологических рисков должна включаться в инвестиционные расчеты.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связи с чем возникает  </a:t>
            </a:r>
            <a:r>
              <a:rPr lang="ru-RU" dirty="0" smtClean="0"/>
              <a:t>необходимость </a:t>
            </a:r>
            <a:r>
              <a:rPr lang="ru-RU" dirty="0"/>
              <a:t>проведения работ по контролю за техническим состоянием подводных объектов нефтегазового комплекса для возможности своевременного предотвращения аварии и, следовательно, максимального снижения рисков возникновения экологической катастрофы.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186</Words>
  <Application>Microsoft Office PowerPoint</Application>
  <PresentationFormat>Широкоэкранный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TimesNewRomanPSMT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Волгин</dc:creator>
  <cp:lastModifiedBy>Сергей Волгин</cp:lastModifiedBy>
  <cp:revision>8</cp:revision>
  <cp:lastPrinted>2018-04-03T12:17:59Z</cp:lastPrinted>
  <dcterms:created xsi:type="dcterms:W3CDTF">2018-04-03T06:55:47Z</dcterms:created>
  <dcterms:modified xsi:type="dcterms:W3CDTF">2018-04-03T12:19:21Z</dcterms:modified>
</cp:coreProperties>
</file>