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9" r:id="rId4"/>
    <p:sldId id="270" r:id="rId5"/>
    <p:sldId id="271" r:id="rId6"/>
    <p:sldId id="272" r:id="rId7"/>
    <p:sldId id="281" r:id="rId8"/>
    <p:sldId id="273" r:id="rId9"/>
    <p:sldId id="276" r:id="rId10"/>
    <p:sldId id="277" r:id="rId11"/>
    <p:sldId id="278" r:id="rId12"/>
    <p:sldId id="279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1E1E1"/>
    <a:srgbClr val="E6E6E6"/>
    <a:srgbClr val="DCDCDC"/>
    <a:srgbClr val="E2E2E2"/>
    <a:srgbClr val="D5D5D5"/>
    <a:srgbClr val="EEEEEE"/>
    <a:srgbClr val="E0E0E0"/>
    <a:srgbClr val="F7F7F7"/>
    <a:srgbClr val="233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9661" autoAdjust="0"/>
  </p:normalViewPr>
  <p:slideViewPr>
    <p:cSldViewPr>
      <p:cViewPr varScale="1">
        <p:scale>
          <a:sx n="116" d="100"/>
          <a:sy n="116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9ECD1-4132-4AF8-893A-1AE61BE7A2E1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BDE6-CCD7-464E-AF6A-26CDB097C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0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B6947-0B64-4A2F-BC02-EFE0BC3EBC97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15BD2-B28D-477A-A097-80E4DEA5E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41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5BD2-B28D-477A-A097-80E4DEA5E5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9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166\Desktop\TS\бли презентации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" y="5589240"/>
            <a:ext cx="914475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166\Downloads\Эмблемма 6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74804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1982146" y="404664"/>
            <a:ext cx="6933440" cy="7207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979712" y="888348"/>
            <a:ext cx="7164288" cy="0"/>
          </a:xfrm>
          <a:prstGeom prst="line">
            <a:avLst/>
          </a:prstGeom>
          <a:ln w="12700">
            <a:solidFill>
              <a:srgbClr val="233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0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5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5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9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0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3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0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30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4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79166\Downloads\Эмблемма 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74804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1982146" y="404664"/>
            <a:ext cx="6933440" cy="7207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979712" y="888348"/>
            <a:ext cx="7164288" cy="0"/>
          </a:xfrm>
          <a:prstGeom prst="line">
            <a:avLst/>
          </a:prstGeom>
          <a:ln w="12700">
            <a:solidFill>
              <a:srgbClr val="233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2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6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0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5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9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5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2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6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5096-E8B9-4E41-BCC6-3658F9AF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A144-84B4-4DC6-AD85-135088B3B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7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rraservice.te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terraservice.tech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aservice.tech/" TargetMode="External"/><Relationship Id="rId2" Type="http://schemas.openxmlformats.org/officeDocument/2006/relationships/hyperlink" Target="mailto:info@terraservice.te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5596"/>
            <a:ext cx="9144000" cy="283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24128" y="416567"/>
            <a:ext cx="309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+7 (495) 103-46-84</a:t>
            </a:r>
          </a:p>
          <a:p>
            <a:pPr algn="r"/>
            <a:r>
              <a:rPr lang="ru-RU" sz="1400" b="1" dirty="0" smtClean="0"/>
              <a:t>+7 </a:t>
            </a:r>
            <a:r>
              <a:rPr lang="ru-RU" sz="1400" b="1" dirty="0"/>
              <a:t>(967) 053-33-60</a:t>
            </a:r>
            <a:endParaRPr lang="ru-RU" sz="1400" b="1" dirty="0" smtClean="0"/>
          </a:p>
          <a:p>
            <a:pPr algn="r"/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hlinkClick r:id="rId3"/>
              </a:rPr>
              <a:t>i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nfo@terraservice.tech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http://www.terraservice.tech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991" y="20911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ООО «Терра Сервис»</a:t>
            </a:r>
          </a:p>
          <a:p>
            <a:pPr algn="ctr"/>
            <a:r>
              <a:rPr lang="ru-RU" sz="1600" i="1" dirty="0" smtClean="0"/>
              <a:t>Комплексные инженерные изыскания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7" y="1370674"/>
            <a:ext cx="302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92" y="306896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BIM </a:t>
            </a:r>
            <a:r>
              <a:rPr lang="ru-RU" sz="2000" b="1" dirty="0" smtClean="0"/>
              <a:t>и инженерная геология.</a:t>
            </a:r>
          </a:p>
          <a:p>
            <a:pPr algn="ctr"/>
            <a:r>
              <a:rPr lang="ru-RU" sz="2000" b="1" dirty="0" smtClean="0"/>
              <a:t>Перспективы взаимодействия</a:t>
            </a:r>
            <a:r>
              <a:rPr lang="ru-RU" sz="20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36" y="478121"/>
            <a:ext cx="326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Докладчик:</a:t>
            </a:r>
          </a:p>
          <a:p>
            <a:r>
              <a:rPr lang="ru-RU" sz="1600" b="1" dirty="0" smtClean="0"/>
              <a:t>Багрянцев </a:t>
            </a:r>
            <a:r>
              <a:rPr lang="ru-RU" sz="1600" b="1" dirty="0"/>
              <a:t>Дмитрий</a:t>
            </a:r>
          </a:p>
          <a:p>
            <a:r>
              <a:rPr lang="ru-RU" sz="1600" i="1" dirty="0" smtClean="0"/>
              <a:t>Генеральный директор</a:t>
            </a:r>
            <a:endParaRPr lang="ru-RU" sz="1600" i="1" dirty="0"/>
          </a:p>
        </p:txBody>
      </p:sp>
      <p:pic>
        <p:nvPicPr>
          <p:cNvPr id="2050" name="Picture 2" descr="C:\Users\79166\Desktop\TS\Сайт\Сайт\Эмблемма 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43" y="94319"/>
            <a:ext cx="1955265" cy="210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166\Desktop\TS\фон для презентации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1" y="4002868"/>
            <a:ext cx="9165991" cy="28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5096-E8B9-4E41-BCC6-3658F9AF46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907704" y="548680"/>
            <a:ext cx="9070574" cy="72072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Роль инженер геолога в жизненном цикле строительства и  </a:t>
            </a:r>
            <a:r>
              <a:rPr lang="en-US" sz="2000" b="1" dirty="0" smtClean="0"/>
              <a:t>BIM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2736304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</a:t>
            </a:r>
          </a:p>
          <a:p>
            <a:r>
              <a:rPr lang="ru-RU" dirty="0" smtClean="0"/>
              <a:t>- комплекс исследований к рамках ИГИ</a:t>
            </a:r>
          </a:p>
          <a:p>
            <a:r>
              <a:rPr lang="ru-RU" dirty="0" smtClean="0"/>
              <a:t>- создание базы данных объекта</a:t>
            </a:r>
          </a:p>
          <a:p>
            <a:r>
              <a:rPr lang="ru-RU" dirty="0" smtClean="0"/>
              <a:t>- создание управляемой цифровой 3</a:t>
            </a:r>
            <a:r>
              <a:rPr lang="en-US" dirty="0" smtClean="0"/>
              <a:t>D</a:t>
            </a:r>
            <a:r>
              <a:rPr lang="ru-RU" dirty="0" smtClean="0"/>
              <a:t> модели и внесение ее в </a:t>
            </a:r>
            <a:r>
              <a:rPr lang="en-US" dirty="0" smtClean="0"/>
              <a:t>BIM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749386" y="2060848"/>
            <a:ext cx="2448272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СТРОИТЕЛЬСТВО</a:t>
            </a:r>
          </a:p>
          <a:p>
            <a:r>
              <a:rPr lang="ru-RU" dirty="0" smtClean="0"/>
              <a:t>- дополнительные исследования на рабочей площадке</a:t>
            </a:r>
          </a:p>
          <a:p>
            <a:r>
              <a:rPr lang="ru-RU" dirty="0" smtClean="0"/>
              <a:t>- </a:t>
            </a:r>
            <a:r>
              <a:rPr lang="ru-RU" dirty="0"/>
              <a:t>внесение оперативных изменений в модель</a:t>
            </a:r>
          </a:p>
          <a:p>
            <a:r>
              <a:rPr lang="ru-RU" dirty="0" smtClean="0"/>
              <a:t>- внесение данных мониторинга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71188" y="2058264"/>
            <a:ext cx="1933260" cy="28108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ЭКСПЛУАТАЦИЯ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-внесение данных мониторинга</a:t>
            </a:r>
          </a:p>
          <a:p>
            <a:r>
              <a:rPr lang="ru-RU" dirty="0" smtClean="0"/>
              <a:t>-сравнение данных мониторинга с данными прогнозного моделирования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907704" y="548680"/>
            <a:ext cx="9070574" cy="72072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Роль инженер геолога в жизненном цикле строительства и  </a:t>
            </a:r>
            <a:r>
              <a:rPr lang="en-US" sz="2000" b="1" dirty="0" smtClean="0"/>
              <a:t>BIM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2736304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</a:t>
            </a:r>
          </a:p>
          <a:p>
            <a:r>
              <a:rPr lang="ru-RU" dirty="0" smtClean="0"/>
              <a:t>- комплекс исследований к рамках ИГИ</a:t>
            </a:r>
          </a:p>
          <a:p>
            <a:r>
              <a:rPr lang="ru-RU" dirty="0" smtClean="0"/>
              <a:t>- создание базы данных объекта</a:t>
            </a:r>
          </a:p>
          <a:p>
            <a:r>
              <a:rPr lang="ru-RU" dirty="0" smtClean="0"/>
              <a:t>- создание управляемой цифровой 3</a:t>
            </a:r>
            <a:r>
              <a:rPr lang="en-US" dirty="0" smtClean="0"/>
              <a:t>D</a:t>
            </a:r>
            <a:r>
              <a:rPr lang="ru-RU" dirty="0" smtClean="0"/>
              <a:t> модели и внесение ее в </a:t>
            </a:r>
            <a:r>
              <a:rPr lang="en-US" dirty="0" smtClean="0"/>
              <a:t>BIM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749386" y="2060848"/>
            <a:ext cx="2448272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СТРОИТЕЛЬСТВО</a:t>
            </a:r>
          </a:p>
          <a:p>
            <a:r>
              <a:rPr lang="ru-RU" dirty="0" smtClean="0"/>
              <a:t>- дополнительные исследования на рабочей площадке</a:t>
            </a:r>
          </a:p>
          <a:p>
            <a:r>
              <a:rPr lang="ru-RU" dirty="0" smtClean="0"/>
              <a:t>- </a:t>
            </a:r>
            <a:r>
              <a:rPr lang="ru-RU" dirty="0"/>
              <a:t>внесение оперативных изменений в модель</a:t>
            </a:r>
          </a:p>
          <a:p>
            <a:r>
              <a:rPr lang="ru-RU" dirty="0" smtClean="0"/>
              <a:t>- внесение данных мониторинга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71188" y="2058264"/>
            <a:ext cx="1933260" cy="28108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ЭКСПЛУАТАЦИЯ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-внесение данных мониторинга</a:t>
            </a:r>
          </a:p>
          <a:p>
            <a:r>
              <a:rPr lang="ru-RU" dirty="0" smtClean="0"/>
              <a:t>-сравнение данных мониторинга с данными прогнозного моделирования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5157192"/>
            <a:ext cx="6696744" cy="1472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РЕКОНСТРУКЦИЯ и СНОС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дополнительные исследования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Внесение результатов дополнительных исследований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Внесение изменений поведения грунта в модель в случае перераспределения нагрузок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9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411760" y="404664"/>
            <a:ext cx="6933440" cy="720725"/>
          </a:xfrm>
        </p:spPr>
        <p:txBody>
          <a:bodyPr/>
          <a:lstStyle/>
          <a:p>
            <a:pPr algn="l"/>
            <a:r>
              <a:rPr lang="ru-RU" dirty="0" smtClean="0"/>
              <a:t>Выводы:</a:t>
            </a:r>
          </a:p>
          <a:p>
            <a:pPr algn="l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1988840"/>
            <a:ext cx="85689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Участие </a:t>
            </a:r>
            <a:r>
              <a:rPr lang="ru-RU" sz="2000" dirty="0"/>
              <a:t>инженер геолога необходимо не только на этапе создании модели, но и на всем этапе ее </a:t>
            </a:r>
            <a:r>
              <a:rPr lang="ru-RU" sz="2000" dirty="0" smtClean="0"/>
              <a:t>жизнедеятельности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Необходимы квалифицированные кадры, способные пользоваться современными программными комплексами и понимающие суть процесса получения свойств для дальнейших геотехнических расчетов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Необходимо доработать концепцию инженерных изысканий, где отчет это не конец, а промежуточный результат в цикле работ инженер-геолога на объекте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87410" y="2224369"/>
            <a:ext cx="3947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Тел.: +7 (495) 103-46-84</a:t>
            </a:r>
          </a:p>
          <a:p>
            <a:pPr algn="ctr"/>
            <a:r>
              <a:rPr lang="en-US" sz="1600" dirty="0" smtClean="0"/>
              <a:t>E-mail</a:t>
            </a:r>
            <a:r>
              <a:rPr lang="en-US" sz="1600" dirty="0"/>
              <a:t>: </a:t>
            </a:r>
            <a:r>
              <a:rPr lang="en-US" sz="1600" dirty="0" err="1" smtClean="0">
                <a:hlinkClick r:id="rId2"/>
              </a:rPr>
              <a:t>dmitry_b@terraservice.tech</a:t>
            </a:r>
            <a:endParaRPr lang="en-US" sz="1600" dirty="0" smtClean="0"/>
          </a:p>
          <a:p>
            <a:pPr algn="ctr"/>
            <a:r>
              <a:rPr lang="en-US" sz="1600" dirty="0">
                <a:hlinkClick r:id="rId3"/>
              </a:rPr>
              <a:t>http://www.terraservice.tech</a:t>
            </a:r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Багрянцев Дмитрий Михайлович</a:t>
            </a:r>
          </a:p>
          <a:p>
            <a:pPr algn="ctr"/>
            <a:r>
              <a:rPr lang="ru-RU" sz="1600" dirty="0" smtClean="0"/>
              <a:t>+7 (967) 053-33-60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62880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</a:p>
        </p:txBody>
      </p:sp>
      <p:pic>
        <p:nvPicPr>
          <p:cNvPr id="8" name="Picture 3" descr="C:\Users\79166\Desktop\TS\фон для презентации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1" y="4002868"/>
            <a:ext cx="9165991" cy="28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 иллюстрации </a:t>
            </a:r>
            <a:r>
              <a:rPr lang="en-US" dirty="0" smtClean="0"/>
              <a:t>BIM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098" name="Picture 2" descr="C:\Users\79166\Desktop\TS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71564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/>
              <a:t>Пример иллюстрации </a:t>
            </a:r>
            <a:r>
              <a:rPr lang="en-US" dirty="0"/>
              <a:t>BIM</a:t>
            </a:r>
            <a:endParaRPr lang="ru-RU" dirty="0"/>
          </a:p>
          <a:p>
            <a:pPr algn="l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39"/>
            <a:ext cx="7272808" cy="40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7"/>
            <a:ext cx="6273253" cy="516889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/>
              <a:t>Пример иллюстрации </a:t>
            </a:r>
            <a:r>
              <a:rPr lang="en-US" dirty="0"/>
              <a:t>BIM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6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 smtClean="0"/>
              <a:t>Результат традиционных изысканий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2574"/>
            <a:ext cx="7770090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 smtClean="0"/>
              <a:t>Основные принципы </a:t>
            </a:r>
            <a:r>
              <a:rPr lang="en-US" dirty="0" smtClean="0"/>
              <a:t>BIM</a:t>
            </a: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40476"/>
            <a:ext cx="1994459" cy="1004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Методика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3645" y="2638008"/>
            <a:ext cx="1922451" cy="1007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Полный цикл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99706" y="2636912"/>
            <a:ext cx="1972694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Цифровые данные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3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 smtClean="0"/>
              <a:t>Схема реализации </a:t>
            </a:r>
            <a:r>
              <a:rPr lang="en-US" dirty="0" smtClean="0"/>
              <a:t>BIM</a:t>
            </a:r>
            <a:r>
              <a:rPr lang="ru-RU" dirty="0" smtClean="0"/>
              <a:t> в геологии </a:t>
            </a:r>
          </a:p>
          <a:p>
            <a:pPr algn="l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28993" y="3573016"/>
            <a:ext cx="13189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BIM</a:t>
            </a:r>
            <a:endParaRPr lang="ru-RU" sz="2800" b="1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947937" y="4487416"/>
            <a:ext cx="1712295" cy="5906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947937" y="2996952"/>
            <a:ext cx="1568279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" idx="1"/>
          </p:cNvCxnSpPr>
          <p:nvPr/>
        </p:nvCxnSpPr>
        <p:spPr>
          <a:xfrm>
            <a:off x="1205955" y="4030216"/>
            <a:ext cx="2423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7544" y="2914092"/>
            <a:ext cx="2339658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-Рельеф</a:t>
            </a:r>
          </a:p>
          <a:p>
            <a:r>
              <a:rPr lang="ru-RU" sz="2000" b="1" dirty="0" smtClean="0"/>
              <a:t>-Скважины</a:t>
            </a:r>
          </a:p>
          <a:p>
            <a:r>
              <a:rPr lang="ru-RU" sz="2000" b="1" dirty="0" smtClean="0"/>
              <a:t>-Полевые испытания</a:t>
            </a:r>
          </a:p>
          <a:p>
            <a:r>
              <a:rPr lang="ru-RU" sz="2000" b="1" dirty="0" smtClean="0"/>
              <a:t>-Лабораторные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25211" y="2348880"/>
            <a:ext cx="1935221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САПР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79597" y="5078042"/>
            <a:ext cx="1780835" cy="946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для геотехнических расчетов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48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907704" y="548680"/>
            <a:ext cx="9070574" cy="72072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Роль инженер геолога в жизненном цикле строительства и  </a:t>
            </a:r>
            <a:r>
              <a:rPr lang="en-US" sz="2000" b="1" dirty="0" smtClean="0"/>
              <a:t>BIM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2736304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</a:t>
            </a:r>
          </a:p>
          <a:p>
            <a:r>
              <a:rPr lang="ru-RU" dirty="0" smtClean="0"/>
              <a:t>- комплекс исследований к рамках ИГИ</a:t>
            </a:r>
          </a:p>
          <a:p>
            <a:r>
              <a:rPr lang="ru-RU" dirty="0" smtClean="0"/>
              <a:t>- создание базы данных объекта</a:t>
            </a:r>
          </a:p>
          <a:p>
            <a:r>
              <a:rPr lang="ru-RU" dirty="0" smtClean="0"/>
              <a:t>- создание управляемой цифровой 3</a:t>
            </a:r>
            <a:r>
              <a:rPr lang="en-US" dirty="0" smtClean="0"/>
              <a:t>D</a:t>
            </a:r>
            <a:r>
              <a:rPr lang="ru-RU" dirty="0" smtClean="0"/>
              <a:t> модели и внесение ее в </a:t>
            </a:r>
            <a:r>
              <a:rPr lang="en-US" dirty="0" smtClean="0"/>
              <a:t>BIM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66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907704" y="548680"/>
            <a:ext cx="9070574" cy="72072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Роль инженер геолога в жизненном цикле строительства и  </a:t>
            </a:r>
            <a:r>
              <a:rPr lang="en-US" sz="2000" b="1" dirty="0" smtClean="0"/>
              <a:t>BIM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2736304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</a:t>
            </a:r>
          </a:p>
          <a:p>
            <a:r>
              <a:rPr lang="ru-RU" dirty="0" smtClean="0"/>
              <a:t>- комплекс исследований к рамках ИГИ</a:t>
            </a:r>
          </a:p>
          <a:p>
            <a:r>
              <a:rPr lang="ru-RU" dirty="0" smtClean="0"/>
              <a:t>- создание базы данных объекта</a:t>
            </a:r>
          </a:p>
          <a:p>
            <a:r>
              <a:rPr lang="ru-RU" dirty="0" smtClean="0"/>
              <a:t>- создание управляемой цифровой 3</a:t>
            </a:r>
            <a:r>
              <a:rPr lang="en-US" dirty="0" smtClean="0"/>
              <a:t>D</a:t>
            </a:r>
            <a:r>
              <a:rPr lang="ru-RU" dirty="0" smtClean="0"/>
              <a:t> модели и внесение ее в </a:t>
            </a:r>
            <a:r>
              <a:rPr lang="en-US" dirty="0" smtClean="0"/>
              <a:t>BIM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749386" y="2060848"/>
            <a:ext cx="2448272" cy="2808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СТРОИТЕЛЬСТВО</a:t>
            </a:r>
          </a:p>
          <a:p>
            <a:r>
              <a:rPr lang="ru-RU" dirty="0" smtClean="0"/>
              <a:t>- дополнительные исследования на рабочей площадке</a:t>
            </a:r>
          </a:p>
          <a:p>
            <a:r>
              <a:rPr lang="ru-RU" dirty="0" smtClean="0"/>
              <a:t>- </a:t>
            </a:r>
            <a:r>
              <a:rPr lang="ru-RU" dirty="0"/>
              <a:t>внесение оперативных изменений в модель</a:t>
            </a:r>
          </a:p>
          <a:p>
            <a:r>
              <a:rPr lang="ru-RU" dirty="0" smtClean="0"/>
              <a:t>- внесение данных мониторинга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3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397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TECHNO</dc:creator>
  <cp:lastModifiedBy>Hewlett-Packard Company</cp:lastModifiedBy>
  <cp:revision>99</cp:revision>
  <dcterms:created xsi:type="dcterms:W3CDTF">2018-04-22T18:07:00Z</dcterms:created>
  <dcterms:modified xsi:type="dcterms:W3CDTF">2019-06-07T09:39:58Z</dcterms:modified>
</cp:coreProperties>
</file>