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3"/>
  </p:notesMasterIdLst>
  <p:sldIdLst>
    <p:sldId id="295" r:id="rId2"/>
    <p:sldId id="279" r:id="rId3"/>
    <p:sldId id="356" r:id="rId4"/>
    <p:sldId id="305" r:id="rId5"/>
    <p:sldId id="349" r:id="rId6"/>
    <p:sldId id="406" r:id="rId7"/>
    <p:sldId id="264" r:id="rId8"/>
    <p:sldId id="267" r:id="rId9"/>
    <p:sldId id="265" r:id="rId10"/>
    <p:sldId id="268" r:id="rId11"/>
    <p:sldId id="271" r:id="rId12"/>
    <p:sldId id="266" r:id="rId13"/>
    <p:sldId id="355" r:id="rId14"/>
    <p:sldId id="350" r:id="rId15"/>
    <p:sldId id="351" r:id="rId16"/>
    <p:sldId id="375" r:id="rId17"/>
    <p:sldId id="390" r:id="rId18"/>
    <p:sldId id="374" r:id="rId19"/>
    <p:sldId id="391" r:id="rId20"/>
    <p:sldId id="389" r:id="rId21"/>
    <p:sldId id="403" r:id="rId22"/>
    <p:sldId id="272" r:id="rId23"/>
    <p:sldId id="404" r:id="rId24"/>
    <p:sldId id="319" r:id="rId25"/>
    <p:sldId id="405" r:id="rId26"/>
    <p:sldId id="318" r:id="rId27"/>
    <p:sldId id="315" r:id="rId28"/>
    <p:sldId id="316" r:id="rId29"/>
    <p:sldId id="317" r:id="rId30"/>
    <p:sldId id="304" r:id="rId31"/>
    <p:sldId id="407" r:id="rId32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53BA216-4EDC-85A0-0BD0-03AFDBBB6A5B}" styleName="Средний стиль 1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dk1"/>
              </a:solidFill>
            </a:ln>
          </a:left>
          <a:right>
            <a:ln w="12700">
              <a:solidFill>
                <a:schemeClr val="dk1"/>
              </a:solidFill>
            </a:ln>
          </a:right>
          <a:top>
            <a:ln w="12700">
              <a:solidFill>
                <a:schemeClr val="dk1"/>
              </a:solidFill>
            </a:ln>
          </a:top>
          <a:bottom>
            <a:ln w="12700">
              <a:solidFill>
                <a:schemeClr val="dk1"/>
              </a:solidFill>
            </a:ln>
          </a:bottom>
          <a:insideH>
            <a:ln w="12700">
              <a:solidFill>
                <a:schemeClr val="dk1"/>
              </a:solidFill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816" y="72"/>
      </p:cViewPr>
      <p:guideLst>
        <p:guide orient="horz" pos="220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7184E-1F36-462E-A6D5-F8ADCD0F86AF}" type="datetimeFigureOut">
              <a:rPr lang="ru-RU" smtClean="0"/>
              <a:t>18.04.2023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F7E45-1CCA-429D-9024-51E51370F0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01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F7E45-1CCA-429D-9024-51E51370F0C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00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bg>
      <p:bgPr>
        <a:gradFill>
          <a:gsLst>
            <a:gs pos="0">
              <a:schemeClr val="accent1">
                <a:lumMod val="20000"/>
                <a:lumOff val="80000"/>
                <a:alpha val="85000"/>
              </a:schemeClr>
            </a:gs>
            <a:gs pos="42000">
              <a:schemeClr val="bg1">
                <a:alpha val="40000"/>
              </a:schemeClr>
            </a:gs>
            <a:gs pos="75000">
              <a:schemeClr val="bg1">
                <a:alpha val="40000"/>
              </a:schemeClr>
            </a:gs>
            <a:gs pos="100000">
              <a:schemeClr val="accent1">
                <a:lumMod val="20000"/>
                <a:lumOff val="80000"/>
                <a:alpha val="8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 bwMode="auto"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Прямоугольник 6"/>
            <p:cNvSpPr/>
            <p:nvPr/>
          </p:nvSpPr>
          <p:spPr bwMode="auto"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 bwMode="auto"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Прямоугольник 11"/>
            <p:cNvSpPr/>
            <p:nvPr/>
          </p:nvSpPr>
          <p:spPr bwMode="auto"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 bwMode="auto"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Прямоугольник 14"/>
            <p:cNvSpPr/>
            <p:nvPr/>
          </p:nvSpPr>
          <p:spPr bwMode="auto"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 bwMode="auto"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274638"/>
            <a:ext cx="2628900" cy="5897562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274638"/>
            <a:ext cx="7734300" cy="5897562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36BF8-BC3C-4C25-A70A-80AD1FA5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0" y="217450"/>
            <a:ext cx="11638008" cy="63892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C19054-2E22-460A-8584-B006F5ABE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30" y="912020"/>
            <a:ext cx="11638008" cy="5502274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6114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 bwMode="auto"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879FD0-C37A-4F50-8F3B-5FA0D9D0B42F}" type="datetimeFigureOut">
              <a:rPr lang="ru-RU"/>
              <a:t>18.04.2023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D06EF73-9DB8-4763-865F-2F88181A4732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auto"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48640" y="548640"/>
            <a:ext cx="6675120" cy="576072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/>
        </p:nvGrpSpPr>
        <p:grpSpPr bwMode="auto"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 bwMode="auto"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 bwMode="auto"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Прямоугольник 14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 rot="16199999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E583DDF-CA54-461A-A486-592D2374C532}" type="datetimeFigureOut">
              <a:rPr lang="ru-RU"/>
              <a:t>18.04.2023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A8D9AD5-F248-4919-864A-CFD76CC027D6}" type="slidenum">
              <a:rPr lang="ru-RU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indent="0" algn="l" defTabSz="914400">
        <a:lnSpc>
          <a:spcPct val="90000"/>
        </a:lnSpc>
        <a:spcBef>
          <a:spcPts val="0"/>
        </a:spcBef>
        <a:buFont typeface="Arial" panose="020B0604020202020204"/>
        <a:buNone/>
        <a:defRPr sz="34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>
        <a:lnSpc>
          <a:spcPct val="90000"/>
        </a:lnSpc>
        <a:spcBef>
          <a:spcPts val="1800"/>
        </a:spcBef>
        <a:buSzPct val="80000"/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>
        <a:lnSpc>
          <a:spcPct val="90000"/>
        </a:lnSpc>
        <a:spcBef>
          <a:spcPts val="1000"/>
        </a:spcBef>
        <a:buSzPct val="80000"/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>
        <a:lnSpc>
          <a:spcPct val="90000"/>
        </a:lnSpc>
        <a:spcBef>
          <a:spcPts val="800"/>
        </a:spcBef>
        <a:buSzPct val="80000"/>
        <a:buFont typeface="Arial" panose="020B0604020202020204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>
        <a:lnSpc>
          <a:spcPct val="90000"/>
        </a:lnSpc>
        <a:spcBef>
          <a:spcPts val="800"/>
        </a:spcBef>
        <a:buSzPct val="80000"/>
        <a:buFont typeface="Arial" panose="020B0604020202020204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>
        <a:lnSpc>
          <a:spcPct val="90000"/>
        </a:lnSpc>
        <a:spcBef>
          <a:spcPts val="800"/>
        </a:spcBef>
        <a:buSzPct val="80000"/>
        <a:buFont typeface="Arial" panose="020B0604020202020204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>
        <a:lnSpc>
          <a:spcPct val="90000"/>
        </a:lnSpc>
        <a:spcBef>
          <a:spcPts val="800"/>
        </a:spcBef>
        <a:buSzPct val="80000"/>
        <a:buFont typeface="Arial" panose="020B0604020202020204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>
        <a:lnSpc>
          <a:spcPct val="90000"/>
        </a:lnSpc>
        <a:spcBef>
          <a:spcPts val="800"/>
        </a:spcBef>
        <a:buSzPct val="80000"/>
        <a:buFont typeface="Arial" panose="020B0604020202020204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>
        <a:lnSpc>
          <a:spcPct val="90000"/>
        </a:lnSpc>
        <a:spcBef>
          <a:spcPts val="800"/>
        </a:spcBef>
        <a:buSzPct val="80000"/>
        <a:buFont typeface="Arial" panose="020B0604020202020204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>
        <a:lnSpc>
          <a:spcPct val="90000"/>
        </a:lnSpc>
        <a:spcBef>
          <a:spcPts val="800"/>
        </a:spcBef>
        <a:buSzPct val="80000"/>
        <a:buFont typeface="Arial" panose="020B0604020202020204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711450" y="563434"/>
            <a:ext cx="6769100" cy="185737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/>
              </a:rPr>
              <a:t>Геотехническая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/>
              </a:rPr>
              <a:t>лаборатория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35435" y="3905259"/>
            <a:ext cx="10721130" cy="9541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/>
              <a:buChar char=""/>
              <a:defRPr sz="2000">
                <a:solidFill>
                  <a:schemeClr val="tx1"/>
                </a:solidFill>
                <a:latin typeface="Century Gothic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/>
              <a:buChar char=""/>
              <a:defRPr sz="2800">
                <a:solidFill>
                  <a:schemeClr val="tx1"/>
                </a:solidFill>
                <a:latin typeface="Century Gothic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/>
              <a:buChar char=""/>
              <a:defRPr sz="1600">
                <a:solidFill>
                  <a:schemeClr val="tx1"/>
                </a:solidFill>
                <a:latin typeface="Century Gothic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/>
              <a:buChar char=""/>
              <a:defRPr sz="1400">
                <a:solidFill>
                  <a:schemeClr val="tx1"/>
                </a:solidFill>
                <a:latin typeface="Century Gothic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/>
              <a:buChar char=""/>
              <a:defRPr sz="1400">
                <a:solidFill>
                  <a:schemeClr val="tx1"/>
                </a:solidFill>
                <a:latin typeface="Century Gothic"/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ct val="80000"/>
              <a:buFont typeface="Wingdings 3" panose="05040102010807070707"/>
              <a:buChar char=""/>
              <a:defRPr sz="1400">
                <a:solidFill>
                  <a:schemeClr val="tx1"/>
                </a:solidFill>
                <a:latin typeface="Century Gothic"/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ct val="80000"/>
              <a:buFont typeface="Wingdings 3" panose="05040102010807070707"/>
              <a:buChar char=""/>
              <a:defRPr sz="1400">
                <a:solidFill>
                  <a:schemeClr val="tx1"/>
                </a:solidFill>
                <a:latin typeface="Century Gothic"/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ct val="80000"/>
              <a:buFont typeface="Wingdings 3" panose="05040102010807070707"/>
              <a:buChar char=""/>
              <a:defRPr sz="1400">
                <a:solidFill>
                  <a:schemeClr val="tx1"/>
                </a:solidFill>
                <a:latin typeface="Century Gothic"/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ct val="80000"/>
              <a:buFont typeface="Wingdings 3" panose="05040102010807070707"/>
              <a:buChar char=""/>
              <a:defRPr sz="1400">
                <a:solidFill>
                  <a:schemeClr val="tx1"/>
                </a:solidFill>
                <a:latin typeface="Century Gothic"/>
              </a:defRPr>
            </a:lvl9pPr>
          </a:lstStyle>
          <a:p>
            <a:pPr algn="ctr">
              <a:buNone/>
              <a:defRPr/>
            </a:pPr>
            <a:r>
              <a:rPr lang="ru-RU" sz="2800" b="1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  Комплексное моделирование инженерной защиты оползневых склонов</a:t>
            </a:r>
            <a:endParaRPr lang="ru-RU" sz="28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57120" y="1124744"/>
            <a:ext cx="2477760" cy="2477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CA1BF5F2-C162-44B1-8EF8-19EFCC535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3572" y="1016732"/>
            <a:ext cx="7404768" cy="538147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E04AD2-C843-46D4-B766-0476D618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2" y="0"/>
            <a:ext cx="11813399" cy="1025958"/>
          </a:xfrm>
        </p:spPr>
        <p:txBody>
          <a:bodyPr/>
          <a:lstStyle/>
          <a:p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 Компрессия при оттаивании.</a:t>
            </a:r>
            <a:b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 Виброкомпрессия (виброползучесть) при оттаивании</a:t>
            </a:r>
          </a:p>
        </p:txBody>
      </p:sp>
      <p:pic>
        <p:nvPicPr>
          <p:cNvPr id="14" name="Рисунок 6">
            <a:extLst>
              <a:ext uri="{FF2B5EF4-FFF2-40B4-BE49-F238E27FC236}">
                <a16:creationId xmlns:a16="http://schemas.microsoft.com/office/drawing/2014/main" id="{C5B75283-898B-4EC6-BEEB-C743956AE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08" y="1484768"/>
            <a:ext cx="4347275" cy="43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1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879A69B-5E85-4686-BD72-367D88378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326" y="758222"/>
            <a:ext cx="5404674" cy="411638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FA414CC-4058-4BC5-8DF7-5C474147E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3" y="217450"/>
            <a:ext cx="11638008" cy="638922"/>
          </a:xfrm>
        </p:spPr>
        <p:txBody>
          <a:bodyPr/>
          <a:lstStyle/>
          <a:p>
            <a:r>
              <a:rPr lang="ru-RU" dirty="0"/>
              <a:t>Виброползучесть при оттаивании</a:t>
            </a:r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id="{D0C327A8-536B-4D8A-B996-3F4E737E9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9818" y="748155"/>
            <a:ext cx="6174854" cy="411638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9847374-6EA6-40DD-AECD-CEF57793C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94" y="1172516"/>
            <a:ext cx="3240359" cy="32403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5C46B-714F-4144-BE6A-A38F556B4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65" y="1172517"/>
            <a:ext cx="3240359" cy="32403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AB90E1-6594-4BFA-A171-8EAE164A2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9" y="4921712"/>
            <a:ext cx="9161502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7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5">
            <a:extLst>
              <a:ext uri="{FF2B5EF4-FFF2-40B4-BE49-F238E27FC236}">
                <a16:creationId xmlns:a16="http://schemas.microsoft.com/office/drawing/2014/main" id="{86ABEE7C-03E1-485E-A560-8DF6B2326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1584" y="1006565"/>
            <a:ext cx="7623627" cy="57731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E04AD2-C843-46D4-B766-0476D618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3" y="217449"/>
            <a:ext cx="11638008" cy="1271985"/>
          </a:xfrm>
        </p:spPr>
        <p:txBody>
          <a:bodyPr/>
          <a:lstStyle/>
          <a:p>
            <a:r>
              <a:rPr lang="ru-RU" dirty="0"/>
              <a:t>График изменения порового давления </a:t>
            </a:r>
            <a:br>
              <a:rPr lang="ru-RU" dirty="0"/>
            </a:br>
            <a:r>
              <a:rPr lang="ru-RU" dirty="0"/>
              <a:t>при динамическом воздействии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9149480F-44E0-410F-8407-76C9DE235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62" y="1719486"/>
            <a:ext cx="4347275" cy="43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0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618483460"/>
              </p:ext>
            </p:extLst>
          </p:nvPr>
        </p:nvGraphicFramePr>
        <p:xfrm>
          <a:off x="335360" y="1340357"/>
          <a:ext cx="11737305" cy="5395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92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43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43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075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№ п/п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ИГЭ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Наименование грунта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Наименование характеристик свойств грунтов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Расчетные</a:t>
                      </a: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значения физ-мех свойств по данным лабораторных исследований, используемые в расчетах при</a:t>
                      </a: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Calibri" charset="-52"/>
                        </a:rPr>
                        <a:t>α</a:t>
                      </a: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=0,95</a:t>
                      </a:r>
                      <a:endParaRPr lang="en-US" sz="700" b="1" dirty="0">
                        <a:solidFill>
                          <a:srgbClr val="000000"/>
                        </a:solidFill>
                        <a:latin typeface="Times New Roman" panose="02020603050405020304" charset="-5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7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-52"/>
                        </a:rPr>
                        <a:t>Расчетная модель MC Reduce-FD (характеристики снижены с учетом промораживания и динамического воздействия</a:t>
                      </a: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Характеристики грунтов полученны после 24-х циклов промораживания/ оттаивания с учетом коэффициента криовиброползучести и по результатам испытаний на вибропрочность. Данные получены по результатам лабораторных исследований в рамках работ по НИОКР.</a:t>
                      </a:r>
                      <a:r>
                        <a:rPr lang="en-US" sz="10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-52"/>
                        </a:rPr>
                        <a:t>Для приповерхностной зоны мощностью 2,5 м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-52"/>
                        </a:rPr>
                        <a:t>Расчетная модель HS Residual (остаточные характеристики)</a:t>
                      </a: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Характеристики грунтов полученные по результатам лабораторных исследований в рамках НИОКР. В данной модели пиковые значения заменены на остаточные, полученные по результатам испытаний трехосным сжатием.</a:t>
                      </a:r>
                      <a:r>
                        <a:rPr lang="en-US" sz="10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-52"/>
                        </a:rPr>
                        <a:t>Для основного массива грунтов в естественном сложении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-52"/>
                        </a:rPr>
                        <a:t>Расчетная модель HS Reduce-D</a:t>
                      </a: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Характеристики грунтов полученные по результатам трехосных испытаний на вибропрочность и виброползучесть по результатам лабораторных исследований в рамкахНИОКР.</a:t>
                      </a:r>
                      <a:r>
                        <a:rPr lang="en-US" sz="10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-52"/>
                        </a:rPr>
                        <a:t>Для зоны массива грунтов в радиусе 20 м от дорожного полотна (зона снижения характеристик от вибрационных воздействий</a:t>
                      </a:r>
                      <a:r>
                        <a:rPr lang="en-US" sz="7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749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1.4.1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Техногенный грунт: </a:t>
                      </a:r>
                      <a:r>
                        <a:rPr lang="en-US" sz="600" b="0" dirty="0" err="1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суглинок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 полутвердый, тяжелый, с включением щебня до 30%, с прослояи суглинка твердого, глины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6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6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6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6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6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4300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15000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12900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48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6.4.0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Суглинок твердый, тяжелый, пылеватый, слабонабухающий, слабопучинистый, минеральный, с прослоями суглина полутвердого, глины твердой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6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6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6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6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0.26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14.2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6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6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7000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20500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6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18800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87095" y="188595"/>
            <a:ext cx="10564495" cy="10636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j-lt"/>
                <a:sym typeface="+mn-ea"/>
              </a:rPr>
              <a:t>Расчетные значения физ-мех свойств по данным лабораторных исследований</a:t>
            </a:r>
            <a:endParaRPr lang="en-US" sz="3200" b="1" cap="all" dirty="0">
              <a:solidFill>
                <a:schemeClr val="accent1">
                  <a:lumMod val="50000"/>
                </a:schemeClr>
              </a:solidFill>
              <a:latin typeface="+mj-lt"/>
              <a:cs typeface="+mj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56506067"/>
              </p:ext>
            </p:extLst>
          </p:nvPr>
        </p:nvGraphicFramePr>
        <p:xfrm>
          <a:off x="1919288" y="692658"/>
          <a:ext cx="8062595" cy="5386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8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6.4.1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Суглинок полутвердый, тяжелый, пылеватый, ненабухающий, слабопучинистый, минеральный, с прослоями супеси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5400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16900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14700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6.4.2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Суглинок тугопластичный, тяжелый, пылеватый, ненабухающий, среднепучинистый, минеральный, с прослоями глины тугопластичной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9.6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4100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13000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12300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6.4.3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Суглинок мягкопластичный, тяжелый, пылеватый, сильнопучинистый, ненабухающий, минеральный, с прослоями суглинка текучепластичного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8.5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2400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7400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7100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6.5.0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Глина твердая, легкая, пылеватая, слабонабухающая, слабопучинистая, с примесью органического вещества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0.72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0.23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5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7200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18900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18200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11.1.4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Суглинок мягкопластичный, щебенистый, тяжелый, песчанистый, ненабухающий, среднепучинистый, с примесью органического вещества, с прослоями суглинка тугопластичного и текучепластичного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9.2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32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4500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21800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21800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/>
        </p:nvGraphicFramePr>
        <p:xfrm>
          <a:off x="2135822" y="717740"/>
          <a:ext cx="7879715" cy="542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5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11.1.5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Суглинок полутвердый, щебенистый, тяжелый, песчанистый, слабопучинистый, ненабухающий, с частыми прослоями известковой муки, с прослоями суглинка твердого, глины, минеральный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13.2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6900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26400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24100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11.2.3а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Песок мелкий, неоднородный, плотный, непучинистый, средней степени водонасыщения и насыщенный водой, минеральный, с прослоями песка средней крупности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0.52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0.48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0.48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0.28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16.3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7700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44200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41900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11.2.3б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Песок мелкий, неоднородный, средней плотности, непучинистый, средней степени водонасыщения и насыщенный водой, минеральный, с прослоями песка средней крупности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9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10000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21800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18800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11.2.4а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Песок мелкий, неоднородный, средней плотности, непучинистый, средней степени водонасыщения и насыщенный водой, минеральный, с прослоями песка средней крупности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20.5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0.58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0.58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9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13.6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8500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16800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16500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11.2.4б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Песок пылеватый, однородный, средней плотности, непучинистый, средней степени водонасыщения и водонасыщенный, минеральный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Физические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неводонасыщ.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unsat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18.6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Уд. вес, водонасыщ. (γ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sat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,кН/м</a:t>
                      </a:r>
                      <a:r>
                        <a:rPr lang="en-US" sz="400" b="0" baseline="30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3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20.1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20.2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пористости       (e, д.е.)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0.64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Механические свойства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Сцепление (с,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Недренированная прочность (Cu,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17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Коэф. Пуассона (nu) 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0.32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32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Угол внутреннего трения (ϕ, град.)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-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16.9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12.3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Модуль деформации (E</a:t>
                      </a:r>
                      <a:r>
                        <a:rPr lang="en-US" sz="400" b="0" baseline="-2500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50</a:t>
                      </a:r>
                      <a:r>
                        <a:rPr lang="en-US" sz="400" b="0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, кПа)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2300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19400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500" b="1" dirty="0">
                          <a:solidFill>
                            <a:srgbClr val="000000"/>
                          </a:solidFill>
                          <a:latin typeface="Times New Roman" panose="02020603050405020304" charset="-52"/>
                        </a:rPr>
                        <a:t>16300</a:t>
                      </a: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5445" y="96521"/>
            <a:ext cx="11322050" cy="52416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ПК 007.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П-образная стенка </a:t>
            </a:r>
            <a:endParaRPr lang="ru-RU" sz="3200" b="1" cap="all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6" name="TextBox 7"/>
          <p:cNvSpPr txBox="1"/>
          <p:nvPr/>
        </p:nvSpPr>
        <p:spPr bwMode="auto">
          <a:xfrm>
            <a:off x="4511675" y="5732780"/>
            <a:ext cx="225552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</a:rPr>
              <a:t>Изгибающие моменты</a:t>
            </a:r>
          </a:p>
        </p:txBody>
      </p:sp>
      <p:pic>
        <p:nvPicPr>
          <p:cNvPr id="4" name="Picture 3" descr="Моменты_лева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4" y="740831"/>
            <a:ext cx="5731510" cy="5014394"/>
          </a:xfrm>
          <a:prstGeom prst="rect">
            <a:avLst/>
          </a:prstGeom>
        </p:spPr>
      </p:pic>
      <p:pic>
        <p:nvPicPr>
          <p:cNvPr id="5" name="Picture 4" descr="Моменты_права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38" y="740831"/>
            <a:ext cx="5767070" cy="5014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11225" y="101601"/>
            <a:ext cx="10340340" cy="591096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ПК 008. 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П-образная стенка с кюветом </a:t>
            </a:r>
            <a:endParaRPr lang="ru-RU" sz="3200" b="1" cap="all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6" name="TextBox 7"/>
          <p:cNvSpPr txBox="1"/>
          <p:nvPr/>
        </p:nvSpPr>
        <p:spPr bwMode="auto">
          <a:xfrm>
            <a:off x="4077970" y="3932555"/>
            <a:ext cx="4036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</a:rPr>
              <a:t>Коэффициент запаса общей устойчивости 1,34 и  1,39                                       </a:t>
            </a:r>
          </a:p>
        </p:txBody>
      </p:sp>
      <p:pic>
        <p:nvPicPr>
          <p:cNvPr id="2" name="Picture 1" descr="Расчетная схема_левая сторон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836712"/>
            <a:ext cx="4721873" cy="3077921"/>
          </a:xfrm>
          <a:prstGeom prst="rect">
            <a:avLst/>
          </a:prstGeom>
        </p:spPr>
      </p:pic>
      <p:pic>
        <p:nvPicPr>
          <p:cNvPr id="3" name="Picture 2" descr="Изополя устойчивость К=1,347_левая сторона"/>
          <p:cNvPicPr>
            <a:picLocks noChangeAspect="1"/>
          </p:cNvPicPr>
          <p:nvPr/>
        </p:nvPicPr>
        <p:blipFill>
          <a:blip r:embed="rId3"/>
          <a:srcRect l="7766" t="29814" r="10644" b="14241"/>
          <a:stretch>
            <a:fillRect/>
          </a:stretch>
        </p:blipFill>
        <p:spPr>
          <a:xfrm>
            <a:off x="695400" y="4695155"/>
            <a:ext cx="4966908" cy="1950084"/>
          </a:xfrm>
          <a:prstGeom prst="rect">
            <a:avLst/>
          </a:prstGeom>
        </p:spPr>
      </p:pic>
      <p:pic>
        <p:nvPicPr>
          <p:cNvPr id="4" name="Picture 3" descr="Расчетная схема_правая сторон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836712"/>
            <a:ext cx="5371589" cy="3055203"/>
          </a:xfrm>
          <a:prstGeom prst="rect">
            <a:avLst/>
          </a:prstGeom>
        </p:spPr>
      </p:pic>
      <p:pic>
        <p:nvPicPr>
          <p:cNvPr id="11" name="Picture 10" descr="Изополя устойчивость К=1,399_правая сторона"/>
          <p:cNvPicPr>
            <a:picLocks noChangeAspect="1"/>
          </p:cNvPicPr>
          <p:nvPr/>
        </p:nvPicPr>
        <p:blipFill>
          <a:blip r:embed="rId5"/>
          <a:srcRect l="7431" t="24431" r="10847" b="14445"/>
          <a:stretch>
            <a:fillRect/>
          </a:stretch>
        </p:blipFill>
        <p:spPr>
          <a:xfrm>
            <a:off x="5879976" y="4476059"/>
            <a:ext cx="5472608" cy="2129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5445" y="96521"/>
            <a:ext cx="11322050" cy="45216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ПК 008.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П-образной стенкой без цементации </a:t>
            </a:r>
            <a:endParaRPr lang="ru-RU" sz="3200" b="1" cap="all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6" name="TextBox 7"/>
          <p:cNvSpPr txBox="1"/>
          <p:nvPr/>
        </p:nvSpPr>
        <p:spPr bwMode="auto">
          <a:xfrm>
            <a:off x="4511674" y="5732780"/>
            <a:ext cx="3744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+mj-lt"/>
              </a:rPr>
              <a:t>Изгибающие моменты</a:t>
            </a:r>
          </a:p>
        </p:txBody>
      </p:sp>
      <p:pic>
        <p:nvPicPr>
          <p:cNvPr id="2" name="Picture 1" descr="Моменты_лева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548681"/>
            <a:ext cx="5708015" cy="5184099"/>
          </a:xfrm>
          <a:prstGeom prst="rect">
            <a:avLst/>
          </a:prstGeom>
        </p:spPr>
      </p:pic>
      <p:pic>
        <p:nvPicPr>
          <p:cNvPr id="3" name="Picture 2" descr="Моменты_права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905" y="546655"/>
            <a:ext cx="5708650" cy="518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5445" y="96521"/>
            <a:ext cx="11322050" cy="52416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ПК 008.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Г-образная стенка</a:t>
            </a:r>
            <a:endParaRPr lang="ru-RU" sz="3200" b="1" cap="all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2" name="Picture 1" descr="поворо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6" y="890270"/>
            <a:ext cx="5844540" cy="4626962"/>
          </a:xfrm>
          <a:prstGeom prst="rect">
            <a:avLst/>
          </a:prstGeom>
        </p:spPr>
      </p:pic>
      <p:pic>
        <p:nvPicPr>
          <p:cNvPr id="3" name="Picture 2" descr="поворо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71" y="890270"/>
            <a:ext cx="5687695" cy="4626962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 bwMode="auto">
          <a:xfrm>
            <a:off x="6244116" y="5629176"/>
            <a:ext cx="52567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latin typeface="+mj-lt"/>
              </a:rPr>
              <a:t>Коэффициент запаса общей устойчивости 1,29                                          </a:t>
            </a:r>
          </a:p>
        </p:txBody>
      </p:sp>
      <p:sp>
        <p:nvSpPr>
          <p:cNvPr id="13" name="TextBox 7"/>
          <p:cNvSpPr txBox="1"/>
          <p:nvPr/>
        </p:nvSpPr>
        <p:spPr bwMode="auto">
          <a:xfrm>
            <a:off x="1055370" y="5661025"/>
            <a:ext cx="4401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+mj-lt"/>
              </a:rPr>
              <a:t>Общий вид 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4AFE9E3-5553-4204-B0AD-120614662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58867"/>
            <a:ext cx="1195652" cy="1195652"/>
          </a:xfrm>
          <a:prstGeom prst="rect">
            <a:avLst/>
          </a:prstGeom>
        </p:spPr>
      </p:pic>
      <p:sp>
        <p:nvSpPr>
          <p:cNvPr id="38" name="Rectangle 2">
            <a:extLst>
              <a:ext uri="{FF2B5EF4-FFF2-40B4-BE49-F238E27FC236}">
                <a16:creationId xmlns:a16="http://schemas.microsoft.com/office/drawing/2014/main" id="{FD7B5078-02ED-42BA-A3C0-D85D893B486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00924" y="244609"/>
            <a:ext cx="11638008" cy="638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60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4000" dirty="0"/>
              <a:t>Исполнители:</a:t>
            </a:r>
          </a:p>
        </p:txBody>
      </p:sp>
      <p:pic>
        <p:nvPicPr>
          <p:cNvPr id="2" name="Рисунок 16">
            <a:extLst>
              <a:ext uri="{FF2B5EF4-FFF2-40B4-BE49-F238E27FC236}">
                <a16:creationId xmlns:a16="http://schemas.microsoft.com/office/drawing/2014/main" id="{A713CBDB-8390-1C88-D1E8-10D0370C7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071409"/>
            <a:ext cx="1512000" cy="1507801"/>
          </a:xfrm>
          <a:prstGeom prst="rect">
            <a:avLst/>
          </a:prstGeom>
        </p:spPr>
      </p:pic>
      <p:pic>
        <p:nvPicPr>
          <p:cNvPr id="3" name="Рисунок 17">
            <a:extLst>
              <a:ext uri="{FF2B5EF4-FFF2-40B4-BE49-F238E27FC236}">
                <a16:creationId xmlns:a16="http://schemas.microsoft.com/office/drawing/2014/main" id="{14F2E58C-2679-7F75-1B17-4ACD2FD23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891293"/>
            <a:ext cx="1512000" cy="1512000"/>
          </a:xfrm>
          <a:prstGeom prst="rect">
            <a:avLst/>
          </a:prstGeom>
        </p:spPr>
      </p:pic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20EDAD60-086B-3984-6958-A84221F55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50" y="1067210"/>
            <a:ext cx="1512000" cy="1512000"/>
          </a:xfrm>
          <a:prstGeom prst="rect">
            <a:avLst/>
          </a:prstGeom>
        </p:spPr>
      </p:pic>
      <p:pic>
        <p:nvPicPr>
          <p:cNvPr id="5" name="Рисунок 15">
            <a:extLst>
              <a:ext uri="{FF2B5EF4-FFF2-40B4-BE49-F238E27FC236}">
                <a16:creationId xmlns:a16="http://schemas.microsoft.com/office/drawing/2014/main" id="{1E6E9F52-9E73-7476-B7F0-B83F4902B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50" y="2891293"/>
            <a:ext cx="1512000" cy="1489600"/>
          </a:xfrm>
          <a:prstGeom prst="rect">
            <a:avLst/>
          </a:prstGeom>
        </p:spPr>
      </p:pic>
      <p:pic>
        <p:nvPicPr>
          <p:cNvPr id="6" name="Рисунок 19">
            <a:extLst>
              <a:ext uri="{FF2B5EF4-FFF2-40B4-BE49-F238E27FC236}">
                <a16:creationId xmlns:a16="http://schemas.microsoft.com/office/drawing/2014/main" id="{CC7C8CC1-1F7F-7CA7-1B9E-DD48F5F0E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64" y="4761514"/>
            <a:ext cx="1512000" cy="150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13F22-A9A0-559F-A134-48F1C2646E74}"/>
              </a:ext>
            </a:extLst>
          </p:cNvPr>
          <p:cNvSpPr txBox="1"/>
          <p:nvPr/>
        </p:nvSpPr>
        <p:spPr>
          <a:xfrm>
            <a:off x="2767810" y="1310897"/>
            <a:ext cx="3515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Жмылев</a:t>
            </a:r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 Д. А.</a:t>
            </a:r>
          </a:p>
          <a:p>
            <a:r>
              <a:rPr lang="ru-RU" dirty="0"/>
              <a:t>Главный геолог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757F3-B5DC-D474-0FEE-9174C43C878F}"/>
              </a:ext>
            </a:extLst>
          </p:cNvPr>
          <p:cNvSpPr txBox="1"/>
          <p:nvPr/>
        </p:nvSpPr>
        <p:spPr>
          <a:xfrm>
            <a:off x="2767811" y="3128261"/>
            <a:ext cx="3515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Ратникова</a:t>
            </a:r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 Е.В.</a:t>
            </a:r>
          </a:p>
          <a:p>
            <a:r>
              <a:rPr lang="ru-RU" dirty="0"/>
              <a:t>ведущий специалист - мерзлотовед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5B2B3-7EDA-C504-D1EF-9DE502D72F81}"/>
              </a:ext>
            </a:extLst>
          </p:cNvPr>
          <p:cNvSpPr txBox="1"/>
          <p:nvPr/>
        </p:nvSpPr>
        <p:spPr>
          <a:xfrm>
            <a:off x="5742276" y="5005483"/>
            <a:ext cx="3515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Озмидов О. Р.</a:t>
            </a:r>
          </a:p>
          <a:p>
            <a:r>
              <a:rPr lang="ru-RU" dirty="0"/>
              <a:t>научный </a:t>
            </a:r>
            <a:br>
              <a:rPr lang="ru-RU" dirty="0"/>
            </a:br>
            <a:r>
              <a:rPr lang="ru-RU" dirty="0"/>
              <a:t>руководитель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1772B-FF31-F989-4446-24CCE260B0DC}"/>
              </a:ext>
            </a:extLst>
          </p:cNvPr>
          <p:cNvSpPr txBox="1"/>
          <p:nvPr/>
        </p:nvSpPr>
        <p:spPr>
          <a:xfrm>
            <a:off x="8523732" y="1330035"/>
            <a:ext cx="3515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Тишин Н. Р.</a:t>
            </a:r>
          </a:p>
          <a:p>
            <a:r>
              <a:rPr lang="ru-RU" dirty="0"/>
              <a:t>руководитель </a:t>
            </a:r>
            <a:br>
              <a:rPr lang="ru-RU" dirty="0"/>
            </a:br>
            <a:r>
              <a:rPr lang="ru-RU" dirty="0"/>
              <a:t>технологического отдела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F8D52-D258-347C-2674-5C581A06E426}"/>
              </a:ext>
            </a:extLst>
          </p:cNvPr>
          <p:cNvSpPr txBox="1"/>
          <p:nvPr/>
        </p:nvSpPr>
        <p:spPr>
          <a:xfrm>
            <a:off x="8523732" y="3139461"/>
            <a:ext cx="3515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Чипеев С. С.</a:t>
            </a:r>
          </a:p>
          <a:p>
            <a:r>
              <a:rPr lang="ru-RU" dirty="0"/>
              <a:t>Инженер - исследователь</a:t>
            </a:r>
          </a:p>
        </p:txBody>
      </p:sp>
    </p:spTree>
    <p:extLst>
      <p:ext uri="{BB962C8B-B14F-4D97-AF65-F5344CB8AC3E}">
        <p14:creationId xmlns:p14="http://schemas.microsoft.com/office/powerpoint/2010/main" val="96608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96521"/>
            <a:ext cx="12191999" cy="45216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ПК 008.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Сравнение горизонтальных перемещений Г- и П- образной стенок</a:t>
            </a:r>
            <a:endParaRPr lang="ru-RU" sz="2000" b="1" cap="all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4" name="Picture 3" descr="гор переме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36712"/>
            <a:ext cx="5760640" cy="4752528"/>
          </a:xfrm>
          <a:prstGeom prst="rect">
            <a:avLst/>
          </a:prstGeom>
        </p:spPr>
      </p:pic>
      <p:pic>
        <p:nvPicPr>
          <p:cNvPr id="5" name="Picture 4" descr="Перемещения стенки_левая сторон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836712"/>
            <a:ext cx="5832648" cy="4752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5445" y="96521"/>
            <a:ext cx="11322050" cy="562301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ПК 008.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Сравнение напряжений в Г- и П- образной стенках</a:t>
            </a:r>
            <a:endParaRPr lang="ru-RU" sz="2800" b="1" cap="all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3" name="Picture 2" descr="Total mean stress p левая контур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2" y="1124744"/>
            <a:ext cx="5642610" cy="5040560"/>
          </a:xfrm>
          <a:prstGeom prst="rect">
            <a:avLst/>
          </a:prstGeom>
        </p:spPr>
      </p:pic>
      <p:pic>
        <p:nvPicPr>
          <p:cNvPr id="5" name="Picture 4" descr="Total mean stress p контур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5" y="1124744"/>
            <a:ext cx="5688965" cy="50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073041"/>
              </p:ext>
            </p:extLst>
          </p:nvPr>
        </p:nvGraphicFramePr>
        <p:xfrm>
          <a:off x="839558" y="1052349"/>
          <a:ext cx="9958705" cy="3930207"/>
        </p:xfrm>
        <a:graphic>
          <a:graphicData uri="http://schemas.openxmlformats.org/drawingml/2006/table">
            <a:tbl>
              <a:tblPr firstRow="1" firstCol="1" bandRow="1">
                <a:tableStyleId>{E53BA216-4EDC-85A0-0BD0-03AFDBBB6A5B}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0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15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ru-RU" sz="1400" dirty="0"/>
                        <a:t> </a:t>
                      </a:r>
                      <a:endParaRPr lang="ru-RU" sz="1400" dirty="0">
                        <a:latin typeface="Times New Roman" panose="02020603050405020304"/>
                        <a:ea typeface="Calibri"/>
                        <a:cs typeface="Arial" panose="020B06040202020202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a typeface="Calibri"/>
                          <a:cs typeface="+mn-lt"/>
                        </a:rPr>
                        <a:t>П-образная стенка без цементации c расчетныи параметрами грунтов (новая геометрия) без учета обводнения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lang="ru-RU" sz="1400" dirty="0"/>
                        <a:t>Путепровод на ПК 007. Левая сторона</a:t>
                      </a:r>
                      <a:endParaRPr lang="ru-RU" sz="1400" dirty="0">
                        <a:latin typeface="Times New Roman" panose="02020603050405020304"/>
                        <a:ea typeface="Calibri"/>
                        <a:cs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1,</a:t>
                      </a:r>
                      <a:r>
                        <a:rPr lang="ru-RU" alt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384</a:t>
                      </a: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alt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(стенка 2х4 м)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lang="ru-RU" sz="1400" dirty="0"/>
                        <a:t>Путепровод на ПК 007. Правая сторона</a:t>
                      </a:r>
                      <a:endParaRPr lang="ru-RU" sz="1400" dirty="0">
                        <a:latin typeface="Times New Roman" panose="02020603050405020304"/>
                        <a:ea typeface="Calibri"/>
                        <a:cs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1,</a:t>
                      </a:r>
                      <a:r>
                        <a:rPr lang="ru-RU" alt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355</a:t>
                      </a: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alt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(</a:t>
                      </a:r>
                      <a:r>
                        <a:rPr lang="ru-RU" altLang="en-US" sz="1400" dirty="0">
                          <a:ea typeface="Calibri"/>
                          <a:cs typeface="Arial" panose="020B0604020202020204"/>
                          <a:sym typeface="+mn-ea"/>
                        </a:rPr>
                        <a:t>стенка </a:t>
                      </a:r>
                      <a:r>
                        <a:rPr lang="ru-RU" alt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3х5,5 м)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lang="ru-RU" sz="1400" dirty="0"/>
                        <a:t>Путепровод на ПК 008. Левая сторона</a:t>
                      </a:r>
                      <a:endParaRPr lang="ru-RU" sz="1400" dirty="0">
                        <a:latin typeface="Times New Roman" panose="02020603050405020304"/>
                        <a:ea typeface="Calibri"/>
                        <a:cs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sz="1400" dirty="0">
                          <a:latin typeface="+mn-lt"/>
                          <a:ea typeface="Calibri"/>
                          <a:cs typeface="Arial" panose="020B0604020202020204"/>
                        </a:rPr>
                        <a:t>1,347</a:t>
                      </a: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alt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(</a:t>
                      </a:r>
                      <a:r>
                        <a:rPr lang="ru-RU" altLang="en-US" sz="1400" dirty="0">
                          <a:ea typeface="Calibri"/>
                          <a:cs typeface="Arial" panose="020B0604020202020204"/>
                          <a:sym typeface="+mn-ea"/>
                        </a:rPr>
                        <a:t>стенка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Arial" panose="020B0604020202020204"/>
                        </a:rPr>
                        <a:t>3х7,5 </a:t>
                      </a:r>
                      <a:r>
                        <a:rPr lang="ru-RU" alt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м)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/>
                      </a:pPr>
                      <a:r>
                        <a:rPr lang="ru-RU" sz="1400" dirty="0"/>
                        <a:t>Путепровод на ПК 008. Правая сторона</a:t>
                      </a:r>
                      <a:endParaRPr lang="ru-RU" sz="1400" dirty="0">
                        <a:latin typeface="Times New Roman" panose="02020603050405020304"/>
                        <a:ea typeface="Calibri"/>
                        <a:cs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1400" dirty="0">
                          <a:latin typeface="+mn-lt"/>
                          <a:ea typeface="Calibri"/>
                          <a:cs typeface="Arial" panose="020B0604020202020204"/>
                        </a:rPr>
                        <a:t>1,</a:t>
                      </a:r>
                      <a:r>
                        <a:rPr lang="ru-RU" sz="1400" dirty="0">
                          <a:latin typeface="+mn-lt"/>
                          <a:ea typeface="Calibri"/>
                          <a:cs typeface="Arial" panose="020B0604020202020204"/>
                        </a:rPr>
                        <a:t>399</a:t>
                      </a: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ru-RU" sz="1400" dirty="0">
                          <a:latin typeface="+mn-lt"/>
                          <a:ea typeface="Calibri"/>
                          <a:cs typeface="Arial" panose="020B0604020202020204"/>
                        </a:rPr>
                        <a:t>(</a:t>
                      </a:r>
                      <a:r>
                        <a:rPr lang="ru-RU" altLang="en-US" sz="1400" dirty="0">
                          <a:ea typeface="Calibri"/>
                          <a:cs typeface="Arial" panose="020B0604020202020204"/>
                          <a:sym typeface="+mn-ea"/>
                        </a:rPr>
                        <a:t>стенка </a:t>
                      </a:r>
                      <a:r>
                        <a:rPr lang="ru-RU" sz="1400" dirty="0">
                          <a:latin typeface="+mn-lt"/>
                          <a:ea typeface="Calibri"/>
                          <a:cs typeface="Arial" panose="020B0604020202020204"/>
                        </a:rPr>
                        <a:t>2х6 м)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711450" y="188640"/>
            <a:ext cx="6769100" cy="560531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</a:rPr>
              <a:t>Сводные результаты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5445" y="96521"/>
            <a:ext cx="11322050" cy="1028224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ПК 008.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Сравнение горизонтальных перемещений Г- и 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П- образной стенок</a:t>
            </a:r>
            <a:endParaRPr lang="ru-RU" sz="2800" b="1" cap="all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3" name="Picture 2" descr="2022-12-13 12.05.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708920"/>
            <a:ext cx="10729192" cy="3642348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071664" y="1625500"/>
            <a:ext cx="720096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60045" algn="l"/>
            <a:r>
              <a:rPr lang="en-US" sz="2400" b="1" dirty="0">
                <a:latin typeface="+mj-lt"/>
                <a:cs typeface="+mj-lt"/>
              </a:rPr>
              <a:t>СП 381.1325800.2018.</a:t>
            </a:r>
            <a:r>
              <a:rPr lang="ru-RU" sz="2400" b="1" dirty="0">
                <a:latin typeface="+mj-lt"/>
                <a:cs typeface="+mj-lt"/>
              </a:rPr>
              <a:t> Сооружения подпорные. Правила проектирования</a:t>
            </a:r>
            <a:r>
              <a:rPr lang="en-US" sz="2400" b="1" dirty="0">
                <a:latin typeface="+mj-lt"/>
                <a:cs typeface="+mj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C009EC-4910-22C8-C3CA-0065F7FED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96483"/>
            <a:ext cx="9145016" cy="560531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</a:rPr>
              <a:t>ПК 007. Левая сторона </a:t>
            </a:r>
          </a:p>
          <a:p>
            <a:pPr algn="ctr" eaLnBrk="1" hangingPunct="1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</a:rPr>
              <a:t>Г-образная стенка без анкера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02BEF-D737-8E27-C6CD-0580A47D87F5}"/>
              </a:ext>
            </a:extLst>
          </p:cNvPr>
          <p:cNvSpPr txBox="1"/>
          <p:nvPr/>
        </p:nvSpPr>
        <p:spPr>
          <a:xfrm>
            <a:off x="695400" y="5817977"/>
            <a:ext cx="11136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ПК 007. Левая сторона без анкера. Изополя наиболее вероятного сценария потери устойчивости откоса. Коэффициент запаса общей устойчивости 1,16.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8AD70F-99AF-F6D5-66E7-225607972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5" y="657014"/>
            <a:ext cx="11606729" cy="5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C009EC-4910-22C8-C3CA-0065F7FED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711" y="-32450"/>
            <a:ext cx="6769100" cy="851453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chemeClr val="accent1">
                    <a:lumMod val="50000"/>
                  </a:schemeClr>
                </a:solidFill>
              </a:rPr>
              <a:t>ПК 007. Левая сторона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chemeClr val="accent1">
                    <a:lumMod val="50000"/>
                  </a:schemeClr>
                </a:solidFill>
              </a:rPr>
              <a:t> Г-образная стенка с анкером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15FF5-B2CB-2818-4600-CBD287762600}"/>
              </a:ext>
            </a:extLst>
          </p:cNvPr>
          <p:cNvSpPr txBox="1"/>
          <p:nvPr/>
        </p:nvSpPr>
        <p:spPr>
          <a:xfrm>
            <a:off x="263352" y="5214240"/>
            <a:ext cx="552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ПК 007. Левая сторона. Расчетная схема с учетом противооползневых сооружений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02BEF-D737-8E27-C6CD-0580A47D87F5}"/>
              </a:ext>
            </a:extLst>
          </p:cNvPr>
          <p:cNvSpPr txBox="1"/>
          <p:nvPr/>
        </p:nvSpPr>
        <p:spPr>
          <a:xfrm>
            <a:off x="6143261" y="5157192"/>
            <a:ext cx="57853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ПК 007. Левая сторона. Изополя наиболее вероятного сценария потери устойчивости откоса. Коэффициент запаса общей устойчивости 1,53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3FDA4D-B196-CC4D-9FB7-F01EEEF9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2" y="930531"/>
            <a:ext cx="6091364" cy="42266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79E6CA-4F58-783C-2CAA-277CF27E1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91" y="930531"/>
            <a:ext cx="6194908" cy="43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C009EC-4910-22C8-C3CA-0065F7FED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96483"/>
            <a:ext cx="9145016" cy="740229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</a:rPr>
              <a:t>ПК 007. Левая сторона </a:t>
            </a:r>
          </a:p>
          <a:p>
            <a:pPr algn="ctr" eaLnBrk="1" hangingPunct="1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</a:rPr>
              <a:t>Г-образная стенка без анкера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15FF5-B2CB-2818-4600-CBD287762600}"/>
              </a:ext>
            </a:extLst>
          </p:cNvPr>
          <p:cNvSpPr txBox="1"/>
          <p:nvPr/>
        </p:nvSpPr>
        <p:spPr>
          <a:xfrm>
            <a:off x="2495600" y="593998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ПК 007. Левая сторона без анкера. Перемещения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E910E7-3C80-8808-0019-2E65B764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818871"/>
            <a:ext cx="11377264" cy="52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C009EC-4910-22C8-C3CA-0065F7FED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75967"/>
            <a:ext cx="6769100" cy="756406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</a:rPr>
              <a:t>ПК 007. Правая сторона</a:t>
            </a:r>
          </a:p>
          <a:p>
            <a:pPr algn="ctr" eaLnBrk="1" hangingPunct="1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</a:rPr>
              <a:t>Г-образная стенка с анкером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15FF5-B2CB-2818-4600-CBD287762600}"/>
              </a:ext>
            </a:extLst>
          </p:cNvPr>
          <p:cNvSpPr txBox="1"/>
          <p:nvPr/>
        </p:nvSpPr>
        <p:spPr>
          <a:xfrm>
            <a:off x="470552" y="5304450"/>
            <a:ext cx="552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ПК 007. Правая сторона. Расчетная схема с учетом противооползневых сооружений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02BEF-D737-8E27-C6CD-0580A47D87F5}"/>
              </a:ext>
            </a:extLst>
          </p:cNvPr>
          <p:cNvSpPr txBox="1"/>
          <p:nvPr/>
        </p:nvSpPr>
        <p:spPr>
          <a:xfrm>
            <a:off x="6316518" y="5304450"/>
            <a:ext cx="5785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ПК 007. Правая сторона. Изополя наиболее вероятного сценария потери устойчивости откоса. Коэфф. запаса устойчивости 1,39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AA4DB9-826A-56D6-F8EF-23C4EA25A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97"/>
          <a:stretch/>
        </p:blipFill>
        <p:spPr>
          <a:xfrm>
            <a:off x="119336" y="985486"/>
            <a:ext cx="5873253" cy="43189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305934-5516-51D7-DA73-3D12F306E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64"/>
          <a:stretch/>
        </p:blipFill>
        <p:spPr>
          <a:xfrm>
            <a:off x="6193800" y="1091885"/>
            <a:ext cx="5992588" cy="42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C009EC-4910-22C8-C3CA-0065F7FED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96483"/>
            <a:ext cx="6769100" cy="88424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ru-RU" sz="2400" b="1" cap="all" dirty="0">
                <a:solidFill>
                  <a:schemeClr val="accent1">
                    <a:lumMod val="50000"/>
                  </a:schemeClr>
                </a:solidFill>
              </a:rPr>
              <a:t>ПК 008. Левая сторона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chemeClr val="accent1">
                    <a:lumMod val="50000"/>
                  </a:schemeClr>
                </a:solidFill>
              </a:rPr>
              <a:t>Г-образная стенка с анкером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15FF5-B2CB-2818-4600-CBD287762600}"/>
              </a:ext>
            </a:extLst>
          </p:cNvPr>
          <p:cNvSpPr txBox="1"/>
          <p:nvPr/>
        </p:nvSpPr>
        <p:spPr>
          <a:xfrm>
            <a:off x="263352" y="5143009"/>
            <a:ext cx="552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ПК 008. Левая сторона. Расчетная схема с учетом противооползневых сооружений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02BEF-D737-8E27-C6CD-0580A47D87F5}"/>
              </a:ext>
            </a:extLst>
          </p:cNvPr>
          <p:cNvSpPr txBox="1"/>
          <p:nvPr/>
        </p:nvSpPr>
        <p:spPr>
          <a:xfrm>
            <a:off x="5785390" y="5143009"/>
            <a:ext cx="6228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ПК 008. Левая сторона. Изополя наиболее вероятного сценария потери устойчивости откоса. Коэффициент запаса общей устойчивости 1,35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6A1B21-460D-8028-2966-EDDC669C2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76"/>
          <a:stretch/>
        </p:blipFill>
        <p:spPr>
          <a:xfrm>
            <a:off x="45557" y="930863"/>
            <a:ext cx="6050443" cy="42121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8BAAF-7535-7CCA-7B97-8B9DD5CE6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89"/>
          <a:stretch/>
        </p:blipFill>
        <p:spPr>
          <a:xfrm>
            <a:off x="6187932" y="926198"/>
            <a:ext cx="6019679" cy="42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C009EC-4910-22C8-C3CA-0065F7FED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96485"/>
            <a:ext cx="6769100" cy="36795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</a:rPr>
              <a:t>ПК 008. Правая сторона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15FF5-B2CB-2818-4600-CBD287762600}"/>
              </a:ext>
            </a:extLst>
          </p:cNvPr>
          <p:cNvSpPr txBox="1"/>
          <p:nvPr/>
        </p:nvSpPr>
        <p:spPr>
          <a:xfrm>
            <a:off x="342655" y="5619430"/>
            <a:ext cx="552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ПК 008. Правая сторона. Расчетная схема с учетом противооползневых сооружений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02BEF-D737-8E27-C6CD-0580A47D87F5}"/>
              </a:ext>
            </a:extLst>
          </p:cNvPr>
          <p:cNvSpPr txBox="1"/>
          <p:nvPr/>
        </p:nvSpPr>
        <p:spPr>
          <a:xfrm>
            <a:off x="6172783" y="5480931"/>
            <a:ext cx="5936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ПК 008. Правая сторона. Изополя наиболее вероятного сценария потери устойчивости откоса. Коэфф. запаса устойчивости 1,47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C385F0-82E3-ADF1-52B1-8820006DE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15" y="937279"/>
            <a:ext cx="6135695" cy="454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E52AD8-B2FC-9573-403B-ED1E0118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" y="943365"/>
            <a:ext cx="6089693" cy="4537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1E033-FEE8-39B5-0439-867EECEACB46}"/>
              </a:ext>
            </a:extLst>
          </p:cNvPr>
          <p:cNvSpPr txBox="1"/>
          <p:nvPr/>
        </p:nvSpPr>
        <p:spPr>
          <a:xfrm>
            <a:off x="3274746" y="51619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800" b="1" cap="all" dirty="0">
                <a:solidFill>
                  <a:schemeClr val="accent1">
                    <a:lumMod val="50000"/>
                  </a:schemeClr>
                </a:solidFill>
              </a:rPr>
              <a:t>Г-образная стенка с анкером</a:t>
            </a:r>
          </a:p>
        </p:txBody>
      </p:sp>
    </p:spTree>
    <p:extLst>
      <p:ext uri="{BB962C8B-B14F-4D97-AF65-F5344CB8AC3E}">
        <p14:creationId xmlns:p14="http://schemas.microsoft.com/office/powerpoint/2010/main" val="4198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87095" y="188595"/>
            <a:ext cx="10564495" cy="504101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altLang="en-US" sz="3200" b="1" cap="all" dirty="0">
                <a:solidFill>
                  <a:schemeClr val="accent1">
                    <a:lumMod val="50000"/>
                  </a:schemeClr>
                </a:solidFill>
                <a:latin typeface="+mj-lt"/>
                <a:cs typeface="+mj-lt"/>
                <a:sym typeface="+mn-ea"/>
              </a:rPr>
              <a:t>Геологический разрез и конструктив </a:t>
            </a:r>
          </a:p>
        </p:txBody>
      </p:sp>
      <p:pic>
        <p:nvPicPr>
          <p:cNvPr id="2" name="Picture 1" descr="ПК 1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692696"/>
            <a:ext cx="11377264" cy="5976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EA3355B-FE27-75BE-E677-6A5B13B2E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932446"/>
              </p:ext>
            </p:extLst>
          </p:nvPr>
        </p:nvGraphicFramePr>
        <p:xfrm>
          <a:off x="767408" y="916139"/>
          <a:ext cx="10387153" cy="5650113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332525476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1170334853"/>
                    </a:ext>
                  </a:extLst>
                </a:gridCol>
                <a:gridCol w="3474385">
                  <a:extLst>
                    <a:ext uri="{9D8B030D-6E8A-4147-A177-3AD203B41FA5}">
                      <a16:colId xmlns:a16="http://schemas.microsoft.com/office/drawing/2014/main" val="2659295221"/>
                    </a:ext>
                  </a:extLst>
                </a:gridCol>
              </a:tblGrid>
              <a:tr h="4192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</a:rPr>
                        <a:t>Без устройства инженерной защиты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 учетом инженерной защиты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5280248"/>
                  </a:ext>
                </a:extLst>
              </a:tr>
              <a:tr h="1368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</a:rPr>
                        <a:t>Путепровод на ПК 007. Левая сторона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&lt;1,0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(разрушение системы «конструкция-грунтовый массив»)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lang="ru-R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1,162 без анкера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1998854"/>
                  </a:ext>
                </a:extLst>
              </a:tr>
              <a:tr h="952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</a:rPr>
                        <a:t>Путепровод на ПК 007. Правая сторона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&lt;1,0 </a:t>
                      </a:r>
                    </a:p>
                    <a:p>
                      <a:pPr algn="ctr"/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(разрушение системы «конструкция-грунтовый массив») 	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1,39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6374807"/>
                  </a:ext>
                </a:extLst>
              </a:tr>
              <a:tr h="952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</a:rPr>
                        <a:t>Путепровод на ПК 008. Левая сторона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&lt;1,0 </a:t>
                      </a:r>
                    </a:p>
                    <a:p>
                      <a:pPr algn="ctr"/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(разрушение системы «конструкция-грунтовый массив») 	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1,35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17788"/>
                  </a:ext>
                </a:extLst>
              </a:tr>
              <a:tr h="700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effectLst/>
                        </a:rPr>
                        <a:t>Путепровод на ПК 008. Правая сторона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1,09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lang="ru-RU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303798"/>
                  </a:ext>
                </a:extLst>
              </a:tr>
            </a:tbl>
          </a:graphicData>
        </a:graphic>
      </p:graphicFrame>
      <p:sp>
        <p:nvSpPr>
          <p:cNvPr id="10" name="Rectangle 8">
            <a:extLst>
              <a:ext uri="{FF2B5EF4-FFF2-40B4-BE49-F238E27FC236}">
                <a16:creationId xmlns:a16="http://schemas.microsoft.com/office/drawing/2014/main" id="{A831EC02-7025-EED6-6619-7A57BB66A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188640"/>
            <a:ext cx="6769100" cy="560531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2318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BE5532-3F00-4A54-A4BC-46C73F05A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29" y="0"/>
            <a:ext cx="1211069" cy="1211069"/>
          </a:xfrm>
          <a:prstGeom prst="rect">
            <a:avLst/>
          </a:prstGeom>
        </p:spPr>
      </p:pic>
      <p:sp>
        <p:nvSpPr>
          <p:cNvPr id="10" name="Объект 6">
            <a:extLst>
              <a:ext uri="{FF2B5EF4-FFF2-40B4-BE49-F238E27FC236}">
                <a16:creationId xmlns:a16="http://schemas.microsoft.com/office/drawing/2014/main" id="{DDEB36E6-408E-40C8-8D68-F274E3621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449" y="1059108"/>
            <a:ext cx="7609551" cy="3630032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800" dirty="0"/>
              <a:t>Грунтовая лаборатория «МОСТДОРГЕОТРЕСТ» предлагает услуги по определению физико-механических свойств грунтов, анализу химического состава грунтов и грунтовых вод, определению их свойств в целях классификации по стандартам ГОСТ и ASTM, обеспечения входными параметрами программных комплексов численного моделирования грунтовых оснований.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800" dirty="0"/>
              <a:t>Лаборатория оснащена высокоточным аналитическим оборудованием отечественного и зарубежного производства, в том числе атомно-эмиссионными спектро-матрами, системами капиллярного электрофореза, установками трехосного сжатия,  вибростабиломет-рами, резонансными колонками и др.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22DAB1-8166-4F10-9355-2FC33D191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1" y="1059109"/>
            <a:ext cx="1499616" cy="1992497"/>
          </a:xfrm>
          <a:prstGeom prst="rect">
            <a:avLst/>
          </a:prstGeom>
        </p:spPr>
      </p:pic>
      <p:pic>
        <p:nvPicPr>
          <p:cNvPr id="12" name="Рисунок 9">
            <a:extLst>
              <a:ext uri="{FF2B5EF4-FFF2-40B4-BE49-F238E27FC236}">
                <a16:creationId xmlns:a16="http://schemas.microsoft.com/office/drawing/2014/main" id="{9520B8D7-5AB1-4A4C-97F0-7896B55B2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3" y="3098800"/>
            <a:ext cx="4311938" cy="2052228"/>
          </a:xfrm>
          <a:prstGeom prst="rect">
            <a:avLst/>
          </a:prstGeom>
        </p:spPr>
      </p:pic>
      <p:pic>
        <p:nvPicPr>
          <p:cNvPr id="13" name="Рисунок 11">
            <a:extLst>
              <a:ext uri="{FF2B5EF4-FFF2-40B4-BE49-F238E27FC236}">
                <a16:creationId xmlns:a16="http://schemas.microsoft.com/office/drawing/2014/main" id="{2A82BE9B-521A-4933-A2B9-E99949DF7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17" y="1059108"/>
            <a:ext cx="2732703" cy="1992497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F67E61D-7109-475F-A360-C689A30676EF}"/>
              </a:ext>
            </a:extLst>
          </p:cNvPr>
          <p:cNvSpPr/>
          <p:nvPr/>
        </p:nvSpPr>
        <p:spPr>
          <a:xfrm>
            <a:off x="147383" y="5198222"/>
            <a:ext cx="6043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38207"/>
                </a:solidFill>
              </a:rPr>
              <a:t>mdgt.ru</a:t>
            </a:r>
            <a:br>
              <a:rPr lang="ru-RU" sz="2800" dirty="0"/>
            </a:br>
            <a:r>
              <a:rPr lang="ru-RU" sz="2800" dirty="0"/>
              <a:t>+7 (495) 656-69-10</a:t>
            </a:r>
            <a:endParaRPr lang="en-US" sz="2800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E463DCA-D025-443E-96DC-80FA5BDA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1" y="224644"/>
            <a:ext cx="10292743" cy="6389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АО МОСТДОРГЕОТРЕСТ грунтовая лаборатория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1D1DA1-3B94-CD9A-925D-08E3FCD7ED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52" y="4459787"/>
            <a:ext cx="1833233" cy="18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5445" y="96521"/>
            <a:ext cx="11322050" cy="52416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Разрез выемки</a:t>
            </a:r>
          </a:p>
        </p:txBody>
      </p:sp>
      <p:sp>
        <p:nvSpPr>
          <p:cNvPr id="16" name="TextBox 7"/>
          <p:cNvSpPr txBox="1"/>
          <p:nvPr/>
        </p:nvSpPr>
        <p:spPr bwMode="auto">
          <a:xfrm>
            <a:off x="4077970" y="3932555"/>
            <a:ext cx="4036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</a:rPr>
              <a:t>                                          </a:t>
            </a:r>
            <a:r>
              <a:rPr lang="ru-RU" sz="1400" dirty="0">
                <a:latin typeface="+mj-lt"/>
                <a:sym typeface="+mn-ea"/>
              </a:rPr>
              <a:t>  </a:t>
            </a:r>
            <a:endParaRPr lang="ru-RU" sz="1400" dirty="0">
              <a:latin typeface="+mj-lt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192120" y="591994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400" b="1" dirty="0"/>
              <a:t>Общая схема</a:t>
            </a:r>
          </a:p>
        </p:txBody>
      </p:sp>
      <p:pic>
        <p:nvPicPr>
          <p:cNvPr id="8" name="Picture 7" descr="Расчетная схема_правая сторон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45" y="1329145"/>
            <a:ext cx="6132619" cy="2324327"/>
          </a:xfrm>
          <a:prstGeom prst="rect">
            <a:avLst/>
          </a:prstGeom>
        </p:spPr>
      </p:pic>
      <p:pic>
        <p:nvPicPr>
          <p:cNvPr id="11" name="Picture 10" descr="Устойчивость_правая сторона К=1,355 стенка 3м"/>
          <p:cNvPicPr>
            <a:picLocks noChangeAspect="1"/>
          </p:cNvPicPr>
          <p:nvPr/>
        </p:nvPicPr>
        <p:blipFill>
          <a:blip r:embed="rId3"/>
          <a:srcRect l="7710" t="25852" r="11350" b="22704"/>
          <a:stretch>
            <a:fillRect/>
          </a:stretch>
        </p:blipFill>
        <p:spPr>
          <a:xfrm>
            <a:off x="5932270" y="3857620"/>
            <a:ext cx="6066897" cy="2656784"/>
          </a:xfrm>
          <a:prstGeom prst="rect">
            <a:avLst/>
          </a:prstGeom>
        </p:spPr>
      </p:pic>
      <p:pic>
        <p:nvPicPr>
          <p:cNvPr id="2" name="Picture 1" descr="Расчетная схема_левая сторон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45" y="1329146"/>
            <a:ext cx="5249173" cy="2324327"/>
          </a:xfrm>
          <a:prstGeom prst="rect">
            <a:avLst/>
          </a:prstGeom>
        </p:spPr>
      </p:pic>
      <p:pic>
        <p:nvPicPr>
          <p:cNvPr id="3" name="Picture 2" descr="Изополя устойчивость К=1,384_левая сторона"/>
          <p:cNvPicPr>
            <a:picLocks noChangeAspect="1"/>
          </p:cNvPicPr>
          <p:nvPr/>
        </p:nvPicPr>
        <p:blipFill>
          <a:blip r:embed="rId5"/>
          <a:srcRect l="7710" t="27944" r="11350" b="15352"/>
          <a:stretch>
            <a:fillRect/>
          </a:stretch>
        </p:blipFill>
        <p:spPr>
          <a:xfrm>
            <a:off x="385445" y="3965749"/>
            <a:ext cx="5238116" cy="2548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87095" y="188595"/>
            <a:ext cx="10564495" cy="504101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/>
          <a:p>
            <a:pPr algn="ctr">
              <a:defRPr/>
            </a:pPr>
            <a:r>
              <a:rPr lang="ru-RU" altLang="en-US" sz="3200" b="1" cap="all" dirty="0">
                <a:solidFill>
                  <a:schemeClr val="accent1">
                    <a:lumMod val="50000"/>
                  </a:schemeClr>
                </a:solidFill>
                <a:latin typeface="+mj-lt"/>
                <a:cs typeface="+mj-lt"/>
                <a:sym typeface="+mn-ea"/>
              </a:rPr>
              <a:t>Схема применения моделей грунтов </a:t>
            </a:r>
          </a:p>
        </p:txBody>
      </p:sp>
      <p:pic>
        <p:nvPicPr>
          <p:cNvPr id="3" name="Picture 2" descr="ПК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692696"/>
            <a:ext cx="11377264" cy="5976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1F55E80-A114-F8D4-AF2C-D3A24A9B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116632"/>
            <a:ext cx="8136904" cy="50405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Морозное выветривание (24 цикла)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8D6AD3-9A4B-4CFE-883A-EA7CDD09C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5" y="679749"/>
            <a:ext cx="4248473" cy="60616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F4DAA5-E763-BB64-88B6-2414BDF40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5" y="679748"/>
            <a:ext cx="4248473" cy="60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7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E04AD2-C843-46D4-B766-0476D618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3" y="217450"/>
            <a:ext cx="11638008" cy="638922"/>
          </a:xfrm>
        </p:spPr>
        <p:txBody>
          <a:bodyPr/>
          <a:lstStyle/>
          <a:p>
            <a:pPr algn="ctr"/>
            <a:r>
              <a:rPr lang="ru-RU" dirty="0"/>
              <a:t>Геотехническая лаборатория</a:t>
            </a:r>
          </a:p>
        </p:txBody>
      </p:sp>
      <p:pic>
        <p:nvPicPr>
          <p:cNvPr id="6" name="Picture 5" descr="IMG_2194">
            <a:extLst>
              <a:ext uri="{FF2B5EF4-FFF2-40B4-BE49-F238E27FC236}">
                <a16:creationId xmlns:a16="http://schemas.microsoft.com/office/drawing/2014/main" id="{BBCED27A-BE67-4993-9F47-73C7119BB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779420"/>
            <a:ext cx="4220787" cy="491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1712">
            <a:extLst>
              <a:ext uri="{FF2B5EF4-FFF2-40B4-BE49-F238E27FC236}">
                <a16:creationId xmlns:a16="http://schemas.microsoft.com/office/drawing/2014/main" id="{50C2687E-1B57-49F5-AD47-4EC648B3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725505"/>
            <a:ext cx="4464496" cy="491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0681042-7640-427D-954E-B710EBB72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430" y="888578"/>
            <a:ext cx="7461280" cy="7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3175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2400" i="1" dirty="0">
                <a:solidFill>
                  <a:schemeClr val="tx1"/>
                </a:solidFill>
                <a:latin typeface="+mn-lt"/>
              </a:rPr>
              <a:t>Серво-гидравлическая установка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ru-RU" sz="2400" i="1" dirty="0">
                <a:solidFill>
                  <a:schemeClr val="tx1"/>
                </a:solidFill>
                <a:latin typeface="+mn-lt"/>
              </a:rPr>
              <a:t>Wille Geotechnik </a:t>
            </a:r>
            <a:r>
              <a:rPr lang="de-DE" altLang="ru-RU" sz="2400" i="1" dirty="0">
                <a:solidFill>
                  <a:schemeClr val="tx1"/>
                </a:solidFill>
                <a:latin typeface="+mn-lt"/>
              </a:rPr>
              <a:t>13-HG/020:001</a:t>
            </a:r>
            <a:endParaRPr lang="en-US" altLang="ru-RU" sz="24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7BC56E-70D2-D067-357E-DA79874CD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125" y="1"/>
            <a:ext cx="1566380" cy="15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7AD5797-064A-40C1-8FEB-6500F79A1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7568" y="1020216"/>
            <a:ext cx="7514681" cy="5502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E04AD2-C843-46D4-B766-0476D618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3" y="217449"/>
            <a:ext cx="11638008" cy="1271985"/>
          </a:xfrm>
        </p:spPr>
        <p:txBody>
          <a:bodyPr/>
          <a:lstStyle/>
          <a:p>
            <a:r>
              <a:rPr lang="ru-RU" dirty="0"/>
              <a:t>Виброплзучесть дисперсного грунта</a:t>
            </a:r>
            <a:br>
              <a:rPr lang="ru-RU" dirty="0"/>
            </a:br>
            <a:r>
              <a:rPr lang="ru-RU" dirty="0"/>
              <a:t>Частота воздействия 16 Гц</a:t>
            </a: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956963D3-4CE4-4FA1-99D5-7E7497B64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489434"/>
            <a:ext cx="4347275" cy="43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>
            <a:extLst>
              <a:ext uri="{FF2B5EF4-FFF2-40B4-BE49-F238E27FC236}">
                <a16:creationId xmlns:a16="http://schemas.microsoft.com/office/drawing/2014/main" id="{409E0A1F-1C41-43CA-992E-18198D65B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06" y="912824"/>
            <a:ext cx="7888588" cy="5756536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2C1A8B0F-F3BA-4CD2-9917-0C171A7A0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54" y="1493934"/>
            <a:ext cx="4347275" cy="43472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E04AD2-C843-46D4-B766-0476D618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3" y="217449"/>
            <a:ext cx="11638008" cy="1271985"/>
          </a:xfrm>
        </p:spPr>
        <p:txBody>
          <a:bodyPr/>
          <a:lstStyle/>
          <a:p>
            <a:r>
              <a:rPr lang="ru-RU" dirty="0"/>
              <a:t>Коэффициент виброползучести   </a:t>
            </a:r>
            <a:br>
              <a:rPr lang="ru-RU" dirty="0"/>
            </a:br>
            <a:r>
              <a:rPr lang="ru-RU" dirty="0"/>
              <a:t>(ГОСТ 56353-2015)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04FED2-11FB-4243-BEA3-F13236290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667571"/>
            <a:ext cx="3603601" cy="1148593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879A700-3EEB-4FFD-BE68-31EFEC094070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115780" y="3791092"/>
            <a:ext cx="1548172" cy="4507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089414"/>
      </p:ext>
    </p:extLst>
  </p:cSld>
  <p:clrMapOvr>
    <a:masterClrMapping/>
  </p:clrMapOvr>
</p:sld>
</file>

<file path=ppt/theme/theme1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0</TotalTime>
  <Words>2262</Words>
  <Application>Microsoft Office PowerPoint</Application>
  <PresentationFormat>Широкоэкранный</PresentationFormat>
  <Paragraphs>556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Roboto Medium</vt:lpstr>
      <vt:lpstr>Times New Roman</vt:lpstr>
      <vt:lpstr>Wingdings 3</vt:lpstr>
      <vt:lpstr>Sheer Green 16x9</vt:lpstr>
      <vt:lpstr>Презентация PowerPoint</vt:lpstr>
      <vt:lpstr>Исполнители:</vt:lpstr>
      <vt:lpstr>Презентация PowerPoint</vt:lpstr>
      <vt:lpstr>Презентация PowerPoint</vt:lpstr>
      <vt:lpstr>Презентация PowerPoint</vt:lpstr>
      <vt:lpstr>Морозное выветривание (24 цикла) </vt:lpstr>
      <vt:lpstr>Геотехническая лаборатория</vt:lpstr>
      <vt:lpstr>Виброплзучесть дисперсного грунта Частота воздействия 16 Гц</vt:lpstr>
      <vt:lpstr>Коэффициент виброползучести    (ГОСТ 56353-2015)</vt:lpstr>
      <vt:lpstr> Компрессия при оттаивании.  Виброкомпрессия (виброползучесть) при оттаивании</vt:lpstr>
      <vt:lpstr>Виброползучесть при оттаивании</vt:lpstr>
      <vt:lpstr>График изменения порового давления  при динамическом воздействии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АО МОСТДОРГЕОТРЕСТ грунтовая лаборатория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51</cp:revision>
  <dcterms:created xsi:type="dcterms:W3CDTF">2022-12-14T09:58:13Z</dcterms:created>
  <dcterms:modified xsi:type="dcterms:W3CDTF">2023-04-18T13:58:32Z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  <property fmtid="{D5CDD505-2E9C-101B-9397-08002B2CF9AE}" pid="3" name="KSOProductBuildVer">
    <vt:lpwstr>1033-4.7.0.7770</vt:lpwstr>
  </property>
</Properties>
</file>