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handoutMasterIdLst>
    <p:handoutMasterId r:id="rId37"/>
  </p:handoutMasterIdLst>
  <p:sldIdLst>
    <p:sldId id="272" r:id="rId2"/>
    <p:sldId id="273" r:id="rId3"/>
    <p:sldId id="274" r:id="rId4"/>
    <p:sldId id="305" r:id="rId5"/>
    <p:sldId id="280" r:id="rId6"/>
    <p:sldId id="308" r:id="rId7"/>
    <p:sldId id="281" r:id="rId8"/>
    <p:sldId id="282" r:id="rId9"/>
    <p:sldId id="275" r:id="rId10"/>
    <p:sldId id="276" r:id="rId11"/>
    <p:sldId id="311" r:id="rId12"/>
    <p:sldId id="310" r:id="rId13"/>
    <p:sldId id="283" r:id="rId14"/>
    <p:sldId id="284" r:id="rId15"/>
    <p:sldId id="312" r:id="rId16"/>
    <p:sldId id="288" r:id="rId17"/>
    <p:sldId id="287" r:id="rId18"/>
    <p:sldId id="286" r:id="rId19"/>
    <p:sldId id="289" r:id="rId20"/>
    <p:sldId id="290" r:id="rId21"/>
    <p:sldId id="292" r:id="rId22"/>
    <p:sldId id="293" r:id="rId23"/>
    <p:sldId id="294" r:id="rId24"/>
    <p:sldId id="295" r:id="rId25"/>
    <p:sldId id="297" r:id="rId26"/>
    <p:sldId id="298" r:id="rId27"/>
    <p:sldId id="299" r:id="rId28"/>
    <p:sldId id="300" r:id="rId29"/>
    <p:sldId id="301" r:id="rId30"/>
    <p:sldId id="302" r:id="rId31"/>
    <p:sldId id="307" r:id="rId32"/>
    <p:sldId id="278" r:id="rId33"/>
    <p:sldId id="279" r:id="rId34"/>
    <p:sldId id="304" r:id="rId3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06.06.2019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06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354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110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130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29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469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377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361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131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25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240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999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503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623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064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514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736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6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47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37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80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0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98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25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80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22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26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18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2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78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/>
              <a:t>Образец подзаголовка</a:t>
            </a:r>
            <a:endParaRPr kumimoji="0" lang="ru-RU" noProof="0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42E67-0227-4BC3-82B0-5759BC2EE067}" type="datetime1">
              <a:rPr lang="ru-RU" noProof="0" smtClean="0"/>
              <a:t>06.06.2019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C9AE-B7F3-45CB-BB2E-3222B2AEBBC3}" type="datetime1">
              <a:rPr lang="ru-RU" noProof="0" smtClean="0"/>
              <a:t>06.06.2019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623-7ACF-43A9-B9A8-787CA2B0B620}" type="datetime1">
              <a:rPr lang="ru-RU" noProof="0" smtClean="0"/>
              <a:t>06.06.2019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EFBE7-4C1B-4778-8B46-649E4193A0B2}" type="datetime1">
              <a:rPr lang="ru-RU" noProof="0" smtClean="0"/>
              <a:t>06.06.2019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CFD91-7790-4468-A129-07AFFDDBA1C7}" type="datetime1">
              <a:rPr lang="ru-RU" noProof="0" smtClean="0"/>
              <a:t>06.06.2019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41293-93E0-46D4-A151-C6BFE1D839E4}" type="datetime1">
              <a:rPr lang="ru-RU" noProof="0" smtClean="0"/>
              <a:t>06.06.2019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1C00-DC62-4142-9F6D-DA1C45AB977D}" type="datetime1">
              <a:rPr lang="ru-RU" noProof="0" smtClean="0"/>
              <a:t>06.06.2019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95BA2-92C5-4296-B336-F8334E18CE48}" type="datetime1">
              <a:rPr lang="ru-RU" noProof="0" smtClean="0"/>
              <a:t>06.06.2019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A5C4-3A0B-44F2-A553-77BCC15D81C0}" type="datetime1">
              <a:rPr lang="ru-RU" noProof="0" smtClean="0"/>
              <a:t>06.06.2019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01DC2-C9FF-4CCB-9CA8-59247185429A}" type="datetime1">
              <a:rPr lang="ru-RU" noProof="0" smtClean="0"/>
              <a:t>06.06.2019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0A0FC-F56C-4772-9C86-2C39F56A45E8}" type="datetime1">
              <a:rPr lang="ru-RU" noProof="0" smtClean="0"/>
              <a:t>06.06.2019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</p:grp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  <a:endParaRPr kumimoji="0" lang="ru-RU" noProof="0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/>
              <a:t>Образец текста</a:t>
            </a:r>
          </a:p>
          <a:p>
            <a:pPr lvl="1" rtl="0" eaLnBrk="1" latinLnBrk="0" hangingPunct="1"/>
            <a:r>
              <a:rPr lang="ru-RU" noProof="0" dirty="0"/>
              <a:t>Второй уровень</a:t>
            </a:r>
          </a:p>
          <a:p>
            <a:pPr lvl="2" rtl="0" eaLnBrk="1" latinLnBrk="0" hangingPunct="1"/>
            <a:r>
              <a:rPr lang="ru-RU" noProof="0" dirty="0"/>
              <a:t>Третий уровень</a:t>
            </a:r>
          </a:p>
          <a:p>
            <a:pPr lvl="3" rtl="0" eaLnBrk="1" latinLnBrk="0" hangingPunct="1"/>
            <a:r>
              <a:rPr lang="ru-RU" noProof="0" dirty="0"/>
              <a:t>Четвертый уровень</a:t>
            </a:r>
          </a:p>
          <a:p>
            <a:pPr lvl="4" rtl="0" eaLnBrk="1" latinLnBrk="0" hangingPunct="1"/>
            <a:r>
              <a:rPr lang="ru-RU" noProof="0" dirty="0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06.06.2019</a:t>
            </a:fld>
            <a:endParaRPr lang="ru-RU" noProof="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16595" y="1687118"/>
            <a:ext cx="10468864" cy="1828800"/>
          </a:xfrm>
        </p:spPr>
        <p:txBody>
          <a:bodyPr rtlCol="0">
            <a:noAutofit/>
          </a:bodyPr>
          <a:lstStyle/>
          <a:p>
            <a:r>
              <a:rPr lang="ru-RU" sz="4000" b="0" dirty="0">
                <a:solidFill>
                  <a:schemeClr val="tx1"/>
                </a:solidFill>
              </a:rPr>
              <a:t>Методы инженерной геофизики при изучении физических свойств моренных суглинков Москвы и Подмосковья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2099" y="4909290"/>
            <a:ext cx="11643360" cy="1752600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Калинина М.С.</a:t>
            </a:r>
            <a:r>
              <a:rPr lang="en-US" sz="1800" dirty="0"/>
              <a:t>, </a:t>
            </a:r>
            <a:r>
              <a:rPr lang="ru-RU" sz="1800" dirty="0"/>
              <a:t>Романов В.В</a:t>
            </a:r>
            <a:r>
              <a:rPr lang="en-US" sz="1800" dirty="0"/>
              <a:t>. </a:t>
            </a:r>
            <a:r>
              <a:rPr lang="ru-RU" sz="1800" dirty="0"/>
              <a:t>ФГБОУ ВО «Российский государственный геологоразведочный университет имени Серго Орджоникидзе»</a:t>
            </a:r>
            <a:r>
              <a:rPr lang="en-US" sz="1800" dirty="0"/>
              <a:t>(</a:t>
            </a:r>
            <a:r>
              <a:rPr lang="ru-RU" sz="1800" dirty="0"/>
              <a:t>МГРИ)</a:t>
            </a:r>
          </a:p>
          <a:p>
            <a:pPr rtl="0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Методика съемки и оборудование</a:t>
            </a:r>
          </a:p>
        </p:txBody>
      </p:sp>
      <p:sp>
        <p:nvSpPr>
          <p:cNvPr id="5" name="Объект 7"/>
          <p:cNvSpPr>
            <a:spLocks noGrp="1"/>
          </p:cNvSpPr>
          <p:nvPr>
            <p:ph idx="1"/>
          </p:nvPr>
        </p:nvSpPr>
        <p:spPr>
          <a:xfrm>
            <a:off x="5686073" y="2666160"/>
            <a:ext cx="5436637" cy="3848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Сейсморазведка </a:t>
            </a:r>
            <a:r>
              <a:rPr lang="ru-RU" dirty="0"/>
              <a:t>(МПВ)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Электроразведка </a:t>
            </a:r>
            <a:r>
              <a:rPr lang="ru-RU" dirty="0"/>
              <a:t>(ВЭЗ, ВКЭЗ</a:t>
            </a:r>
            <a:r>
              <a:rPr lang="en-US" dirty="0"/>
              <a:t>, </a:t>
            </a:r>
            <a:r>
              <a:rPr lang="ru-RU" dirty="0"/>
              <a:t>СЭП, МЭТ, </a:t>
            </a:r>
            <a:r>
              <a:rPr lang="ru-RU" dirty="0" err="1"/>
              <a:t>резистивиметрия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3836" t="35894" r="43736" b="51481"/>
          <a:stretch/>
        </p:blipFill>
        <p:spPr>
          <a:xfrm>
            <a:off x="1718443" y="2521194"/>
            <a:ext cx="1567542" cy="895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98" t="30554" r="30558" b="47698"/>
          <a:stretch/>
        </p:blipFill>
        <p:spPr>
          <a:xfrm>
            <a:off x="1897742" y="4091039"/>
            <a:ext cx="1208944" cy="14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Методика съемки и оборудование</a:t>
            </a:r>
            <a:endParaRPr lang="ru-RU" dirty="0"/>
          </a:p>
        </p:txBody>
      </p:sp>
      <p:pic>
        <p:nvPicPr>
          <p:cNvPr id="1030" name="Picture 6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034" y="3612566"/>
            <a:ext cx="4471008" cy="23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Катерина\Desktop\сейсмики\зед зед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09" b="10971"/>
          <a:stretch/>
        </p:blipFill>
        <p:spPr bwMode="auto">
          <a:xfrm>
            <a:off x="6835303" y="3433522"/>
            <a:ext cx="2410641" cy="27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526741" y="1997476"/>
            <a:ext cx="10972800" cy="4423167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b="1" dirty="0"/>
              <a:t>Сейсморазведка</a:t>
            </a:r>
          </a:p>
          <a:p>
            <a:pPr marL="0" indent="0">
              <a:buNone/>
            </a:pPr>
            <a:r>
              <a:rPr lang="ru-RU" dirty="0"/>
              <a:t>Источник сейсмических колебаний : кувалда весом 8 кг и металлическая подложка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Методика съемки и оборудование</a:t>
            </a:r>
            <a:endParaRPr lang="ru-RU" dirty="0"/>
          </a:p>
        </p:txBody>
      </p:sp>
      <p:pic>
        <p:nvPicPr>
          <p:cNvPr id="5" name="Рисунок 4" descr="C:\Users\Катерина\Desktop\сейсмики\игрек игрек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933" y="2554481"/>
            <a:ext cx="2498725" cy="30505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18186" y="5841521"/>
            <a:ext cx="1671781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</a:t>
            </a:r>
            <a:r>
              <a:rPr lang="en-US" dirty="0"/>
              <a:t>z-z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12818" y="5838423"/>
            <a:ext cx="1671781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</a:t>
            </a:r>
            <a:r>
              <a:rPr lang="en-US" dirty="0"/>
              <a:t>y-y</a:t>
            </a:r>
            <a:endParaRPr lang="ru-RU" dirty="0"/>
          </a:p>
        </p:txBody>
      </p:sp>
      <p:sp>
        <p:nvSpPr>
          <p:cNvPr id="9" name="Объект 1"/>
          <p:cNvSpPr>
            <a:spLocks noGrp="1"/>
          </p:cNvSpPr>
          <p:nvPr>
            <p:ph idx="1"/>
          </p:nvPr>
        </p:nvSpPr>
        <p:spPr>
          <a:xfrm>
            <a:off x="526741" y="1997476"/>
            <a:ext cx="10972800" cy="4423167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b="1" dirty="0"/>
              <a:t>Сейсморазведка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  <p:pic>
        <p:nvPicPr>
          <p:cNvPr id="10" name="Объект 3" descr="C:\Users\Катерина\Desktop\сейсмики\зед зед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323" y="2537625"/>
            <a:ext cx="2485505" cy="3067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0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Методика съемки и оборудование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6741" y="1997476"/>
            <a:ext cx="10972800" cy="4423167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b="1" dirty="0"/>
              <a:t>Сейсморазведка</a:t>
            </a:r>
          </a:p>
          <a:p>
            <a:pPr marL="0" indent="0" rtl="0">
              <a:buNone/>
            </a:pPr>
            <a:r>
              <a:rPr lang="ru-RU" dirty="0"/>
              <a:t>Система синхронизации :  Проводная система отметки момента (СОМ)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DD3B36-6886-452E-805B-C2170170D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397" y="3429000"/>
            <a:ext cx="4487465" cy="29916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1895C6-745B-4F0C-BA58-761E663DCC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863" y="3151664"/>
            <a:ext cx="2179319" cy="326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Методика съемки и оборудование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4693" y="1995095"/>
            <a:ext cx="10972800" cy="438912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b="1" dirty="0"/>
              <a:t>Сейсморазведка</a:t>
            </a:r>
          </a:p>
          <a:p>
            <a:pPr marL="0" indent="0" rtl="0">
              <a:buNone/>
            </a:pPr>
            <a:r>
              <a:rPr lang="ru-RU" dirty="0" err="1"/>
              <a:t>Сейсмокоса</a:t>
            </a:r>
            <a:r>
              <a:rPr lang="ru-RU" dirty="0"/>
              <a:t> и сейсмоприемники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7170061" y="2013790"/>
            <a:ext cx="4973855" cy="2516841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300" dirty="0" smtClean="0"/>
              <a:t>Прием </a:t>
            </a:r>
            <a:r>
              <a:rPr lang="ru-RU" sz="2300" dirty="0"/>
              <a:t>колебаний осуществляется с помощью сейсмоприемников, соединенных с косой. </a:t>
            </a:r>
          </a:p>
          <a:p>
            <a:pPr marL="0" indent="0" algn="just">
              <a:buNone/>
            </a:pPr>
            <a:r>
              <a:rPr lang="ru-RU" sz="2300" dirty="0" smtClean="0"/>
              <a:t>Регистрация </a:t>
            </a:r>
            <a:r>
              <a:rPr lang="en-US" sz="2300" dirty="0"/>
              <a:t>P</a:t>
            </a:r>
            <a:r>
              <a:rPr lang="ru-RU" sz="2300" dirty="0"/>
              <a:t> волн осуществлялась с помощью вертикально ориентированных сейсмоприемников </a:t>
            </a:r>
            <a:r>
              <a:rPr lang="en-US" sz="2300" dirty="0"/>
              <a:t>GS</a:t>
            </a:r>
            <a:r>
              <a:rPr lang="ru-RU" sz="2300" dirty="0"/>
              <a:t>-20</a:t>
            </a:r>
            <a:r>
              <a:rPr lang="en-US" sz="2300" dirty="0"/>
              <a:t>DX</a:t>
            </a:r>
            <a:r>
              <a:rPr lang="ru-RU" sz="2300" dirty="0"/>
              <a:t>.</a:t>
            </a:r>
          </a:p>
          <a:p>
            <a:pPr marL="0" indent="0" algn="just">
              <a:buNone/>
            </a:pPr>
            <a:r>
              <a:rPr lang="ru-RU" sz="2300" dirty="0" smtClean="0"/>
              <a:t>Регистрация </a:t>
            </a:r>
            <a:r>
              <a:rPr lang="en-US" sz="2300" dirty="0" err="1"/>
              <a:t>Sh</a:t>
            </a:r>
            <a:r>
              <a:rPr lang="ru-RU" sz="2300" dirty="0"/>
              <a:t> осуществлялась с помощью горизонтальных сейсмоприёмников </a:t>
            </a:r>
            <a:r>
              <a:rPr lang="en-US" sz="2300" dirty="0"/>
              <a:t>GS</a:t>
            </a:r>
            <a:r>
              <a:rPr lang="ru-RU" sz="2300" dirty="0"/>
              <a:t>-20</a:t>
            </a:r>
            <a:r>
              <a:rPr lang="en-US" sz="2300" dirty="0"/>
              <a:t>DX</a:t>
            </a:r>
            <a:r>
              <a:rPr lang="ru-RU" sz="2300" dirty="0"/>
              <a:t>-2</a:t>
            </a:r>
            <a:r>
              <a:rPr lang="en-US" sz="2300" dirty="0"/>
              <a:t>B</a:t>
            </a:r>
            <a:r>
              <a:rPr lang="ru-RU" sz="2300" dirty="0"/>
              <a:t>. </a:t>
            </a:r>
          </a:p>
          <a:p>
            <a:endParaRPr lang="ru-RU" dirty="0"/>
          </a:p>
        </p:txBody>
      </p:sp>
      <p:pic>
        <p:nvPicPr>
          <p:cNvPr id="10" name="Рисунок 9" descr="https://geodevice.ru/upload/resize_cache/upload/iblock/487/915490027ec741aa6b49b2984d23ee2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506" y="3361573"/>
            <a:ext cx="2082558" cy="165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geodevice.ru/upload/resize_cache/upload/iblock/38f/0d471338ed5aa8e7be56a90f75d0d92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648" y="5357622"/>
            <a:ext cx="1860299" cy="15003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398550" y="3007353"/>
            <a:ext cx="2528470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GS</a:t>
            </a:r>
            <a:r>
              <a:rPr lang="ru-RU" dirty="0"/>
              <a:t>-20</a:t>
            </a:r>
            <a:r>
              <a:rPr lang="en-US" dirty="0"/>
              <a:t>DX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98550" y="4952790"/>
            <a:ext cx="2528470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GS</a:t>
            </a:r>
            <a:r>
              <a:rPr lang="ru-RU" dirty="0"/>
              <a:t>-20</a:t>
            </a:r>
            <a:r>
              <a:rPr lang="en-US" dirty="0"/>
              <a:t>DX</a:t>
            </a:r>
            <a:r>
              <a:rPr lang="ru-RU" dirty="0"/>
              <a:t>-2</a:t>
            </a:r>
            <a:r>
              <a:rPr lang="en-US" dirty="0"/>
              <a:t>B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010119"/>
              </p:ext>
            </p:extLst>
          </p:nvPr>
        </p:nvGraphicFramePr>
        <p:xfrm>
          <a:off x="7170061" y="4697333"/>
          <a:ext cx="4912403" cy="194856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408824">
                  <a:extLst>
                    <a:ext uri="{9D8B030D-6E8A-4147-A177-3AD203B41FA5}">
                      <a16:colId xmlns:a16="http://schemas.microsoft.com/office/drawing/2014/main" val="629987588"/>
                    </a:ext>
                  </a:extLst>
                </a:gridCol>
                <a:gridCol w="1503579">
                  <a:extLst>
                    <a:ext uri="{9D8B030D-6E8A-4147-A177-3AD203B41FA5}">
                      <a16:colId xmlns:a16="http://schemas.microsoft.com/office/drawing/2014/main" val="4054390965"/>
                    </a:ext>
                  </a:extLst>
                </a:gridCol>
              </a:tblGrid>
              <a:tr h="24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Собственная частота 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Fn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10 Гц ± 5 %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105423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Верхний предел частоты пропускания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&gt;250 </a:t>
                      </a:r>
                      <a:r>
                        <a:rPr lang="ru-RU" sz="1200" b="1" dirty="0">
                          <a:effectLst/>
                        </a:rPr>
                        <a:t>Гц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948833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Сопротивление катушки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Rc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395 Ом ± 5 %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947289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Чувствительность (</a:t>
                      </a:r>
                      <a:r>
                        <a:rPr lang="en-US" sz="1200" dirty="0">
                          <a:effectLst/>
                        </a:rPr>
                        <a:t>G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27,5 В/м/с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1995868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Степень затухания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5582874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Масса подвижной части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11,0 г ± 10 %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485214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Рабочий диапазон температур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-34...+71 ° C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993356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86 г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899935"/>
                  </a:ext>
                </a:extLst>
              </a:tr>
            </a:tbl>
          </a:graphicData>
        </a:graphic>
      </p:graphicFrame>
      <p:sp>
        <p:nvSpPr>
          <p:cNvPr id="15" name="Объект 1"/>
          <p:cNvSpPr txBox="1">
            <a:spLocks/>
          </p:cNvSpPr>
          <p:nvPr/>
        </p:nvSpPr>
        <p:spPr>
          <a:xfrm>
            <a:off x="676564" y="5037070"/>
            <a:ext cx="5107576" cy="251684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453317" y="5405892"/>
            <a:ext cx="3470524" cy="1489167"/>
          </a:xfrm>
          <a:prstGeom prst="rect">
            <a:avLst/>
          </a:prstGeom>
        </p:spPr>
        <p:txBody>
          <a:bodyPr vert="horz" rtlCol="0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Сейсмическая </a:t>
            </a:r>
            <a:r>
              <a:rPr lang="ru-RU" dirty="0"/>
              <a:t>коса состоит пассивной и активной частей. Активная часть, длиной 46 м, имеет 24 отвода для подключения сейсмоприёмников; пассивная часть состоит из кабеля длиной примерно 70 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D5BE4B-135C-4E49-9B25-804DB34828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98" y="3007855"/>
            <a:ext cx="3241001" cy="21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"/>
          <p:cNvSpPr txBox="1">
            <a:spLocks/>
          </p:cNvSpPr>
          <p:nvPr/>
        </p:nvSpPr>
        <p:spPr>
          <a:xfrm>
            <a:off x="6096000" y="1972664"/>
            <a:ext cx="5684362" cy="1534941"/>
          </a:xfrm>
          <a:prstGeom prst="rect">
            <a:avLst/>
          </a:prstGeom>
        </p:spPr>
        <p:txBody>
          <a:bodyPr vert="horz" rtlCol="0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Специализированная компьютеризированная цифровая инженерная 24-х канальная сейсмостанция «Диоген-24/14» предназначена для проведения инженерно-геологических изысканий методом МПВ и МОВ. Достаточно широкий частотный диапазон регистрируемых сигналов (от 5 до 8000 Гц) позволяет проводить измерения как на обычных грунтах, так и на скальных основаниях, </a:t>
            </a:r>
            <a:r>
              <a:rPr lang="ru-RU" dirty="0" err="1"/>
              <a:t>железoбетонных</a:t>
            </a:r>
            <a:r>
              <a:rPr lang="ru-RU" dirty="0"/>
              <a:t> сооружениях.</a:t>
            </a:r>
          </a:p>
        </p:txBody>
      </p:sp>
      <p:pic>
        <p:nvPicPr>
          <p:cNvPr id="9" name="Рисунок 8" descr="ÐÐ¾ÑÑÐ°ÑÐ¸Ð²Ð½Ð°Ñ ÑÐ¸ÑÑÐ¾Ð²Ð°Ñ Ð¸Ð½Ð¶ÐµÐ½ÐµÑÐ½Ð°Ñ 24-Ñ ÐºÐ°Ð½Ð°Ð»ÑÐ½Ð°Ñ ÑÐµÐ¹ÑÐ¼Ð¾ÑÑÐ°Ð½ÑÐ¸Ñ Â«ÐÐ¸Ð¾Ð³ÐµÐ½-24/14Â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101" y="3202049"/>
            <a:ext cx="2469548" cy="29253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06154"/>
              </p:ext>
            </p:extLst>
          </p:nvPr>
        </p:nvGraphicFramePr>
        <p:xfrm>
          <a:off x="4192717" y="3429000"/>
          <a:ext cx="7587645" cy="31774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493383">
                  <a:extLst>
                    <a:ext uri="{9D8B030D-6E8A-4147-A177-3AD203B41FA5}">
                      <a16:colId xmlns:a16="http://schemas.microsoft.com/office/drawing/2014/main" val="632150720"/>
                    </a:ext>
                  </a:extLst>
                </a:gridCol>
                <a:gridCol w="3094262">
                  <a:extLst>
                    <a:ext uri="{9D8B030D-6E8A-4147-A177-3AD203B41FA5}">
                      <a16:colId xmlns:a16="http://schemas.microsoft.com/office/drawing/2014/main" val="4131923298"/>
                    </a:ext>
                  </a:extLst>
                </a:gridCol>
              </a:tblGrid>
              <a:tr h="232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Диапазон регистрируемых частот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5..8000 Гц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extLst>
                  <a:ext uri="{0D108BD9-81ED-4DB2-BD59-A6C34878D82A}">
                    <a16:rowId xmlns:a16="http://schemas.microsoft.com/office/drawing/2014/main" val="487275857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Число каналов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24 (32)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extLst>
                  <a:ext uri="{0D108BD9-81ED-4DB2-BD59-A6C34878D82A}">
                    <a16:rowId xmlns:a16="http://schemas.microsoft.com/office/drawing/2014/main" val="2932372180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Уровень шумов приведенных ко входу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0.25 мкВ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extLst>
                  <a:ext uri="{0D108BD9-81ED-4DB2-BD59-A6C34878D82A}">
                    <a16:rowId xmlns:a16="http://schemas.microsoft.com/office/drawing/2014/main" val="3330204415"/>
                  </a:ext>
                </a:extLst>
              </a:tr>
              <a:tr h="423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Наличие аналоговых переключаемых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фильтров на запись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extLst>
                  <a:ext uri="{0D108BD9-81ED-4DB2-BD59-A6C34878D82A}">
                    <a16:rowId xmlns:a16="http://schemas.microsoft.com/office/drawing/2014/main" val="3349353497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Время задержки регистрации, </a:t>
                      </a:r>
                      <a:r>
                        <a:rPr lang="ru-RU" sz="1200" b="1" dirty="0" err="1">
                          <a:effectLst/>
                        </a:rPr>
                        <a:t>мс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0..16383 с шагом 1 мс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extLst>
                  <a:ext uri="{0D108BD9-81ED-4DB2-BD59-A6C34878D82A}">
                    <a16:rowId xmlns:a16="http://schemas.microsoft.com/office/drawing/2014/main" val="3495819329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Число отсчетов на канал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 100 до 65535 на канал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extLst>
                  <a:ext uri="{0D108BD9-81ED-4DB2-BD59-A6C34878D82A}">
                    <a16:rowId xmlns:a16="http://schemas.microsoft.com/office/drawing/2014/main" val="1028450031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Наличие цифровой фильтрации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extLst>
                  <a:ext uri="{0D108BD9-81ED-4DB2-BD59-A6C34878D82A}">
                    <a16:rowId xmlns:a16="http://schemas.microsoft.com/office/drawing/2014/main" val="2531922667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Число накоплений (по всем каналам)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≤100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extLst>
                  <a:ext uri="{0D108BD9-81ED-4DB2-BD59-A6C34878D82A}">
                    <a16:rowId xmlns:a16="http://schemas.microsoft.com/office/drawing/2014/main" val="2213455439"/>
                  </a:ext>
                </a:extLst>
              </a:tr>
              <a:tr h="423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Режимы накопления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суммирование, суммирование с нормированием, вычитание, «откат»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extLst>
                  <a:ext uri="{0D108BD9-81ED-4DB2-BD59-A6C34878D82A}">
                    <a16:rowId xmlns:a16="http://schemas.microsoft.com/office/drawing/2014/main" val="2879478821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Питание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12В/1А (собственно, сейсмостанция)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extLst>
                  <a:ext uri="{0D108BD9-81ED-4DB2-BD59-A6C34878D82A}">
                    <a16:rowId xmlns:a16="http://schemas.microsoft.com/office/drawing/2014/main" val="3792776701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Габариты основного блока станции-приставки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40х28х20 см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extLst>
                  <a:ext uri="{0D108BD9-81ED-4DB2-BD59-A6C34878D82A}">
                    <a16:rowId xmlns:a16="http://schemas.microsoft.com/office/drawing/2014/main" val="2499290560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Вес основного блока станции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около 6-7 </a:t>
                      </a:r>
                      <a:r>
                        <a:rPr lang="ru-RU" sz="1200" b="1" dirty="0" err="1">
                          <a:effectLst/>
                        </a:rPr>
                        <a:t>кГ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3" marR="16343" marT="16343" marB="16343" anchor="ctr"/>
                </a:tc>
                <a:extLst>
                  <a:ext uri="{0D108BD9-81ED-4DB2-BD59-A6C34878D82A}">
                    <a16:rowId xmlns:a16="http://schemas.microsoft.com/office/drawing/2014/main" val="1229007048"/>
                  </a:ext>
                </a:extLst>
              </a:tr>
            </a:tbl>
          </a:graphicData>
        </a:graphic>
      </p:graphicFrame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526741" y="1997476"/>
            <a:ext cx="10972800" cy="4423167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b="1" dirty="0"/>
              <a:t>Сейсморазведка</a:t>
            </a:r>
          </a:p>
          <a:p>
            <a:pPr marL="0" indent="0">
              <a:buNone/>
            </a:pPr>
            <a:r>
              <a:rPr lang="ru-RU" dirty="0"/>
              <a:t>Сейсмостанция : Диоген – 24/14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Методика съемки и оборудование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6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8579" y="2023872"/>
            <a:ext cx="10972800" cy="438912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b="1" dirty="0"/>
              <a:t>Электроразведка: ВЭЗ (КВЭЗ), СЭП</a:t>
            </a:r>
          </a:p>
          <a:p>
            <a:pPr marL="0" indent="0">
              <a:buNone/>
            </a:pPr>
            <a:r>
              <a:rPr lang="ru-RU" dirty="0"/>
              <a:t>Генератор: Автомобильный аккумулятор </a:t>
            </a:r>
            <a:r>
              <a:rPr lang="en-US" dirty="0"/>
              <a:t>VARTA Silver dynamic C</a:t>
            </a:r>
            <a:r>
              <a:rPr lang="ru-RU" dirty="0"/>
              <a:t>30 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70" t="28065" r="56136" b="30744"/>
          <a:stretch/>
        </p:blipFill>
        <p:spPr>
          <a:xfrm>
            <a:off x="1721358" y="3165803"/>
            <a:ext cx="4123939" cy="342397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7872"/>
              </p:ext>
            </p:extLst>
          </p:nvPr>
        </p:nvGraphicFramePr>
        <p:xfrm>
          <a:off x="6400362" y="3429000"/>
          <a:ext cx="4804528" cy="253739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946557">
                  <a:extLst>
                    <a:ext uri="{9D8B030D-6E8A-4147-A177-3AD203B41FA5}">
                      <a16:colId xmlns:a16="http://schemas.microsoft.com/office/drawing/2014/main" val="1316817125"/>
                    </a:ext>
                  </a:extLst>
                </a:gridCol>
                <a:gridCol w="857971">
                  <a:extLst>
                    <a:ext uri="{9D8B030D-6E8A-4147-A177-3AD203B41FA5}">
                      <a16:colId xmlns:a16="http://schemas.microsoft.com/office/drawing/2014/main" val="911284277"/>
                    </a:ext>
                  </a:extLst>
                </a:gridCol>
              </a:tblGrid>
              <a:tr h="28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Напряжения, В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179010"/>
                  </a:ext>
                </a:extLst>
              </a:tr>
              <a:tr h="28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Емкость батареи, </a:t>
                      </a:r>
                      <a:r>
                        <a:rPr lang="ru-RU" sz="1200" b="1" dirty="0" err="1">
                          <a:effectLst/>
                        </a:rPr>
                        <a:t>Ач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8297944"/>
                  </a:ext>
                </a:extLst>
              </a:tr>
              <a:tr h="28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Ток холодной прокрутки, 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530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013251"/>
                  </a:ext>
                </a:extLst>
              </a:tr>
              <a:tr h="28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Длина, мм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286032"/>
                  </a:ext>
                </a:extLst>
              </a:tr>
              <a:tr h="28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Ширина, мм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175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975817"/>
                  </a:ext>
                </a:extLst>
              </a:tr>
              <a:tr h="28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Высота, мм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190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969549"/>
                  </a:ext>
                </a:extLst>
              </a:tr>
              <a:tr h="28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Крепление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В13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255358"/>
                  </a:ext>
                </a:extLst>
              </a:tr>
              <a:tr h="28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Полярность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561266"/>
                  </a:ext>
                </a:extLst>
              </a:tr>
              <a:tr h="28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Масса, кг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12,38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84964"/>
                  </a:ext>
                </a:extLst>
              </a:tr>
            </a:tbl>
          </a:graphicData>
        </a:graphic>
      </p:graphicFrame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609600" y="700714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Методика съемки и оборудование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9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0714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Методика съемки и оборудование</a:t>
            </a: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6504728" y="1935480"/>
            <a:ext cx="5508163" cy="118710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Третий по счету модернизированный вариант приборов серии «</a:t>
            </a:r>
            <a:r>
              <a:rPr lang="ru-RU" sz="1600" dirty="0" err="1"/>
              <a:t>Электротест</a:t>
            </a:r>
            <a:r>
              <a:rPr lang="ru-RU" sz="1600" dirty="0"/>
              <a:t>-Р», общим отличительным признаком которых являются малые габариты и вес.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818838"/>
              </p:ext>
            </p:extLst>
          </p:nvPr>
        </p:nvGraphicFramePr>
        <p:xfrm>
          <a:off x="6096000" y="3527188"/>
          <a:ext cx="5916891" cy="288580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231765">
                  <a:extLst>
                    <a:ext uri="{9D8B030D-6E8A-4147-A177-3AD203B41FA5}">
                      <a16:colId xmlns:a16="http://schemas.microsoft.com/office/drawing/2014/main" val="3665484443"/>
                    </a:ext>
                  </a:extLst>
                </a:gridCol>
                <a:gridCol w="2685126">
                  <a:extLst>
                    <a:ext uri="{9D8B030D-6E8A-4147-A177-3AD203B41FA5}">
                      <a16:colId xmlns:a16="http://schemas.microsoft.com/office/drawing/2014/main" val="1497528318"/>
                    </a:ext>
                  </a:extLst>
                </a:gridCol>
              </a:tblGrid>
              <a:tr h="206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Выходная мощность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 25 Вт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9701107"/>
                  </a:ext>
                </a:extLst>
              </a:tr>
              <a:tr h="206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Выходной ток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0,5 – 200 мА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65957"/>
                  </a:ext>
                </a:extLst>
              </a:tr>
              <a:tr h="206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Максимальное выходное напряжение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До 300 В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9832442"/>
                  </a:ext>
                </a:extLst>
              </a:tr>
              <a:tr h="206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Общая точность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± 2,0 %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539901"/>
                  </a:ext>
                </a:extLst>
              </a:tr>
              <a:tr h="206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Подавления шума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82 дБ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4256744"/>
                  </a:ext>
                </a:extLst>
              </a:tr>
              <a:tr h="206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Объем памяти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4096 показаний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4653522"/>
                  </a:ext>
                </a:extLst>
              </a:tr>
              <a:tr h="206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Клавиатура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</a:t>
                      </a:r>
                      <a:r>
                        <a:rPr lang="en-US" sz="1200" b="1" dirty="0">
                          <a:effectLst/>
                        </a:rPr>
                        <a:t>x3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076085"/>
                  </a:ext>
                </a:extLst>
              </a:tr>
              <a:tr h="206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Взаимодействие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USB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989663"/>
                  </a:ext>
                </a:extLst>
              </a:tr>
              <a:tr h="412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Питание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Внутренние перезаряжаемые батареи (12В)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0320064"/>
                  </a:ext>
                </a:extLst>
              </a:tr>
              <a:tr h="206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Рабочая температура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 -20°C до + 55 ° C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0536392"/>
                  </a:ext>
                </a:extLst>
              </a:tr>
              <a:tr h="206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Размеры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224</a:t>
                      </a:r>
                      <a:r>
                        <a:rPr lang="en-US" sz="1200" b="1">
                          <a:effectLst/>
                        </a:rPr>
                        <a:t>x106x40</a:t>
                      </a:r>
                      <a:r>
                        <a:rPr lang="ru-RU" sz="1200" b="1">
                          <a:effectLst/>
                        </a:rPr>
                        <a:t>мм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9739354"/>
                  </a:ext>
                </a:extLst>
              </a:tr>
              <a:tr h="412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0,5 кг (с внутренним аккумулятором)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69281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284" y="3022727"/>
            <a:ext cx="1809694" cy="3390265"/>
          </a:xfrm>
          <a:prstGeom prst="rect">
            <a:avLst/>
          </a:prstGeom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538579" y="2023872"/>
            <a:ext cx="10972800" cy="438912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b="1" dirty="0"/>
              <a:t>Электроразведка: ВЭЗ (КВЭЗ), СЭП</a:t>
            </a:r>
          </a:p>
          <a:p>
            <a:pPr marL="0" indent="0">
              <a:buNone/>
            </a:pPr>
            <a:r>
              <a:rPr lang="ru-RU" dirty="0"/>
              <a:t>Измеритель: Электротест-2Рм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2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Методика съемки и оборудование</a:t>
            </a:r>
            <a:endParaRPr 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5248307" y="3799206"/>
            <a:ext cx="5488806" cy="111539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Питающие электроды  – стальные </a:t>
            </a:r>
          </a:p>
          <a:p>
            <a:pPr marL="0" indent="0">
              <a:buNone/>
            </a:pPr>
            <a:r>
              <a:rPr lang="ru-RU" dirty="0"/>
              <a:t>Приемные электроды – латунные</a:t>
            </a:r>
          </a:p>
        </p:txBody>
      </p:sp>
      <p:pic>
        <p:nvPicPr>
          <p:cNvPr id="11" name="Рисунок 10" descr="https://pp.userapi.com/c849132/v849132967/ddcb/MiQ_mcTrcRE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151" y="2997122"/>
            <a:ext cx="3147806" cy="38349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529701" y="2015379"/>
            <a:ext cx="10972800" cy="438912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b="1" dirty="0"/>
              <a:t>Электроразведка: ВЭЗ (КВЭЗ), СЭП</a:t>
            </a:r>
          </a:p>
          <a:p>
            <a:pPr marL="0" indent="0">
              <a:buNone/>
            </a:pPr>
            <a:r>
              <a:rPr lang="ru-RU" dirty="0"/>
              <a:t>Электроды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5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Методика съемки и оборудование</a:t>
            </a:r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6174857" y="2353769"/>
            <a:ext cx="5920033" cy="375520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Установка из 8 латунных мини-электродов (шпилек), размещенной на жесткой пластиковой основе. К крайнему левому электроду (</a:t>
            </a:r>
            <a:r>
              <a:rPr lang="en-US" sz="1600" i="1" dirty="0"/>
              <a:t>A</a:t>
            </a:r>
            <a:r>
              <a:rPr lang="ru-RU" sz="1600" dirty="0"/>
              <a:t>) подключался генератор постоянного тока, второй контакт генератора (электрод </a:t>
            </a:r>
            <a:r>
              <a:rPr lang="en-US" sz="1600" i="1" dirty="0"/>
              <a:t>B</a:t>
            </a:r>
            <a:r>
              <a:rPr lang="ru-RU" sz="1600" dirty="0"/>
              <a:t>) относится на «бесконечность» перпендикулярно установке. </a:t>
            </a:r>
          </a:p>
          <a:p>
            <a:pPr marL="0" indent="0" algn="just">
              <a:buNone/>
            </a:pPr>
            <a:r>
              <a:rPr lang="ru-RU" sz="1600" dirty="0"/>
              <a:t>Шаг электродов на установке составлял 20 см. Разность потенциалов снималась со 2 и 3 электродов (</a:t>
            </a:r>
            <a:r>
              <a:rPr lang="en-US" sz="1600" i="1" dirty="0"/>
              <a:t>AM</a:t>
            </a:r>
            <a:r>
              <a:rPr lang="ru-RU" sz="1600" dirty="0"/>
              <a:t> = 20 см; </a:t>
            </a:r>
            <a:r>
              <a:rPr lang="en-US" sz="1600" i="1" dirty="0"/>
              <a:t>AN</a:t>
            </a:r>
            <a:r>
              <a:rPr lang="ru-RU" sz="1600" dirty="0"/>
              <a:t> = 40</a:t>
            </a:r>
            <a:r>
              <a:rPr lang="en-US" sz="1600" dirty="0"/>
              <a:t>c</a:t>
            </a:r>
            <a:r>
              <a:rPr lang="ru-RU" sz="1600" dirty="0"/>
              <a:t>м; </a:t>
            </a:r>
            <a:r>
              <a:rPr lang="en-US" sz="1600" i="1" dirty="0"/>
              <a:t>MN</a:t>
            </a:r>
            <a:r>
              <a:rPr lang="ru-RU" sz="1600" dirty="0"/>
              <a:t> = 20 см), далее с 2 и 4- </a:t>
            </a:r>
            <a:r>
              <a:rPr lang="ru-RU" sz="1600" dirty="0" err="1"/>
              <a:t>го</a:t>
            </a:r>
            <a:r>
              <a:rPr lang="ru-RU" sz="1600" dirty="0"/>
              <a:t> и до конца установки. </a:t>
            </a:r>
          </a:p>
          <a:p>
            <a:pPr marL="0" indent="0" algn="just">
              <a:buNone/>
            </a:pPr>
            <a:r>
              <a:rPr lang="ru-RU" sz="1600" dirty="0"/>
              <a:t>После достижения 8-го электрода, генератор подключался к нему, а разность потенциалов измерялась на парах 6-7, 5-6 и т.д. </a:t>
            </a:r>
          </a:p>
          <a:p>
            <a:pPr marL="0" indent="0" algn="just">
              <a:buNone/>
            </a:pPr>
            <a:r>
              <a:rPr lang="ru-RU" sz="1600" dirty="0"/>
              <a:t>Установка включает 12 </a:t>
            </a:r>
            <a:r>
              <a:rPr lang="ru-RU" sz="1600" dirty="0" err="1"/>
              <a:t>трёхэлектродных</a:t>
            </a:r>
            <a:r>
              <a:rPr lang="ru-RU" sz="1600" dirty="0"/>
              <a:t> установок, выбор которых производился при помощи самодельного коммутатора. </a:t>
            </a:r>
          </a:p>
        </p:txBody>
      </p:sp>
      <p:pic>
        <p:nvPicPr>
          <p:cNvPr id="7" name="Рисунок 6" descr="https://pp.userapi.com/c851432/v851432082/12ab45/o9MYBmyE6Q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42" r="24270"/>
          <a:stretch/>
        </p:blipFill>
        <p:spPr bwMode="auto">
          <a:xfrm rot="5400000">
            <a:off x="1820097" y="1587572"/>
            <a:ext cx="2737658" cy="58141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529701" y="2015379"/>
            <a:ext cx="10972800" cy="4389120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Электроразведка: МЭТ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1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План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Район работ</a:t>
            </a:r>
          </a:p>
          <a:p>
            <a:pPr rtl="0"/>
            <a:r>
              <a:rPr lang="ru-RU" dirty="0"/>
              <a:t>Цели и задачи</a:t>
            </a:r>
          </a:p>
          <a:p>
            <a:pPr rtl="0"/>
            <a:r>
              <a:rPr lang="ru-RU" dirty="0"/>
              <a:t>Методика съемки и оборудование</a:t>
            </a:r>
          </a:p>
          <a:p>
            <a:pPr rtl="0"/>
            <a:r>
              <a:rPr lang="ru-RU" dirty="0"/>
              <a:t>Результаты</a:t>
            </a:r>
          </a:p>
          <a:p>
            <a:pPr rtl="0"/>
            <a:r>
              <a:rPr lang="ru-RU" dirty="0"/>
              <a:t>Вывод</a:t>
            </a:r>
          </a:p>
          <a:p>
            <a:pPr rtl="0"/>
            <a:r>
              <a:rPr lang="ru-RU" dirty="0"/>
              <a:t>Заключение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Методика съемки и оборудование</a:t>
            </a:r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6307607" y="3316808"/>
            <a:ext cx="5535039" cy="253924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Для </a:t>
            </a:r>
            <a:r>
              <a:rPr lang="ru-RU" sz="1600" dirty="0"/>
              <a:t>измерения удельной электрической проводимости использовался </a:t>
            </a:r>
            <a:r>
              <a:rPr lang="ru-RU" sz="1600" dirty="0" err="1"/>
              <a:t>резистивиметр</a:t>
            </a:r>
            <a:r>
              <a:rPr lang="ru-RU" sz="1600" dirty="0"/>
              <a:t> </a:t>
            </a:r>
            <a:r>
              <a:rPr lang="en-US" sz="1600" dirty="0"/>
              <a:t>COM</a:t>
            </a:r>
            <a:r>
              <a:rPr lang="ru-RU" sz="1600" dirty="0"/>
              <a:t>100. </a:t>
            </a:r>
          </a:p>
          <a:p>
            <a:pPr marL="0" indent="0" algn="just">
              <a:buNone/>
            </a:pPr>
            <a:r>
              <a:rPr lang="ru-RU" sz="1600" dirty="0"/>
              <a:t>Образцы воды забирались при помощи пластикового стаканчика, измерения выполнялись непосредственно в полевых условиях. </a:t>
            </a:r>
          </a:p>
          <a:p>
            <a:pPr marL="0" indent="0" algn="just">
              <a:buNone/>
            </a:pPr>
            <a:r>
              <a:rPr lang="ru-RU" sz="1600" dirty="0" smtClean="0"/>
              <a:t>Значения </a:t>
            </a:r>
            <a:r>
              <a:rPr lang="ru-RU" sz="1600" dirty="0"/>
              <a:t>удельной электропроводности пересчитывалось в удельные сопротивления </a:t>
            </a:r>
            <a:r>
              <a:rPr lang="ru-RU" sz="1600" i="1" dirty="0"/>
              <a:t>ρ</a:t>
            </a:r>
            <a:r>
              <a:rPr lang="ru-RU" sz="1600" dirty="0"/>
              <a:t>, </a:t>
            </a:r>
            <a:r>
              <a:rPr lang="ru-RU" sz="1600" dirty="0" err="1"/>
              <a:t>Ом·м</a:t>
            </a:r>
            <a:r>
              <a:rPr lang="ru-RU" sz="1600" dirty="0"/>
              <a:t> с учётом поправки за температуру.</a:t>
            </a:r>
          </a:p>
        </p:txBody>
      </p:sp>
      <p:pic>
        <p:nvPicPr>
          <p:cNvPr id="8" name="Рисунок 7" descr="ÐÐ°ÑÑÐ¸Ð½ÐºÐ¸ Ð¿Ð¾ Ð·Ð°Ð¿ÑÐ¾ÑÑ ÑÐµÐ·Ð¸ÑÑÐ¸Ð²Ð¸Ð¼ÐµÑÑ com10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708" y="3063109"/>
            <a:ext cx="3783330" cy="3464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529701" y="2015379"/>
            <a:ext cx="10972800" cy="4389120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Электроразведка: </a:t>
            </a:r>
            <a:r>
              <a:rPr lang="ru-RU" b="1" dirty="0" err="1"/>
              <a:t>Резистивиметрия</a:t>
            </a:r>
            <a:r>
              <a:rPr lang="ru-RU" b="1" dirty="0"/>
              <a:t> </a:t>
            </a:r>
          </a:p>
          <a:p>
            <a:pPr marL="0" indent="0">
              <a:buNone/>
            </a:pPr>
            <a:r>
              <a:rPr lang="ru-RU" dirty="0" err="1" smtClean="0"/>
              <a:t>Резистивиметр</a:t>
            </a:r>
            <a:r>
              <a:rPr lang="ru-RU" dirty="0" smtClean="0"/>
              <a:t>: </a:t>
            </a:r>
            <a:r>
              <a:rPr lang="en-US" dirty="0"/>
              <a:t>COM</a:t>
            </a:r>
            <a:r>
              <a:rPr lang="ru-RU" dirty="0"/>
              <a:t>100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7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4981"/>
          <a:stretch/>
        </p:blipFill>
        <p:spPr bwMode="auto">
          <a:xfrm>
            <a:off x="-1" y="2502914"/>
            <a:ext cx="8548112" cy="2874990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7343698-2C8B-4F6E-99B5-38ED7B803337}"/>
              </a:ext>
            </a:extLst>
          </p:cNvPr>
          <p:cNvSpPr txBox="1">
            <a:spLocks/>
          </p:cNvSpPr>
          <p:nvPr/>
        </p:nvSpPr>
        <p:spPr>
          <a:xfrm>
            <a:off x="8819045" y="2360552"/>
            <a:ext cx="3034289" cy="3017352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/>
              <a:t>Геосейсмический</a:t>
            </a:r>
            <a:r>
              <a:rPr lang="en-US" sz="1600" dirty="0"/>
              <a:t> </a:t>
            </a:r>
            <a:r>
              <a:rPr lang="en-US" sz="1600" dirty="0" err="1"/>
              <a:t>разрез</a:t>
            </a:r>
            <a:r>
              <a:rPr lang="en-US" sz="1600" dirty="0"/>
              <a:t>: 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1 — </a:t>
            </a:r>
            <a:r>
              <a:rPr lang="en-US" sz="1600" dirty="0" err="1"/>
              <a:t>слой</a:t>
            </a:r>
            <a:r>
              <a:rPr lang="en-US" sz="1600" dirty="0"/>
              <a:t> </a:t>
            </a:r>
            <a:r>
              <a:rPr lang="en-US" sz="1600" dirty="0" err="1"/>
              <a:t>покровных</a:t>
            </a:r>
            <a:r>
              <a:rPr lang="en-US" sz="1600" dirty="0"/>
              <a:t> </a:t>
            </a:r>
            <a:r>
              <a:rPr lang="en-US" sz="1600" dirty="0" err="1"/>
              <a:t>суглинков</a:t>
            </a:r>
            <a:r>
              <a:rPr lang="ru-RU" sz="1600" dirty="0"/>
              <a:t>;</a:t>
            </a:r>
            <a:r>
              <a:rPr lang="en-US" sz="1600" dirty="0"/>
              <a:t> 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2 — </a:t>
            </a:r>
            <a:r>
              <a:rPr lang="en-US" sz="1600" dirty="0" err="1"/>
              <a:t>слой</a:t>
            </a:r>
            <a:r>
              <a:rPr lang="en-US" sz="1600" dirty="0"/>
              <a:t> </a:t>
            </a:r>
            <a:r>
              <a:rPr lang="en-US" sz="1600" dirty="0" err="1"/>
              <a:t>гляциальных</a:t>
            </a:r>
            <a:r>
              <a:rPr lang="en-US" sz="1600" dirty="0"/>
              <a:t> </a:t>
            </a:r>
            <a:r>
              <a:rPr lang="en-US" sz="1600" dirty="0" err="1"/>
              <a:t>суглинков</a:t>
            </a:r>
            <a:r>
              <a:rPr lang="en-US" sz="1600" dirty="0"/>
              <a:t> </a:t>
            </a:r>
            <a:r>
              <a:rPr lang="en-US" sz="1600" dirty="0" err="1"/>
              <a:t>московского</a:t>
            </a:r>
            <a:r>
              <a:rPr lang="en-US" sz="1600" dirty="0"/>
              <a:t> </a:t>
            </a:r>
            <a:r>
              <a:rPr lang="en-US" sz="1600" dirty="0" err="1"/>
              <a:t>горизонта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3 — </a:t>
            </a:r>
            <a:r>
              <a:rPr lang="en-US" sz="1600" dirty="0" err="1"/>
              <a:t>слой</a:t>
            </a:r>
            <a:r>
              <a:rPr lang="en-US" sz="1600" dirty="0"/>
              <a:t> </a:t>
            </a:r>
            <a:r>
              <a:rPr lang="en-US" sz="1600" dirty="0" err="1"/>
              <a:t>гляциальных</a:t>
            </a:r>
            <a:r>
              <a:rPr lang="en-US" sz="1600" dirty="0"/>
              <a:t> </a:t>
            </a:r>
            <a:r>
              <a:rPr lang="en-US" sz="1600" dirty="0" err="1"/>
              <a:t>суглинков</a:t>
            </a:r>
            <a:r>
              <a:rPr lang="en-US" sz="1600" dirty="0"/>
              <a:t> </a:t>
            </a:r>
            <a:r>
              <a:rPr lang="en-US" sz="1600" dirty="0" err="1"/>
              <a:t>днепровского</a:t>
            </a:r>
            <a:r>
              <a:rPr lang="en-US" sz="1600" dirty="0"/>
              <a:t> </a:t>
            </a:r>
            <a:r>
              <a:rPr lang="en-US" sz="1600" dirty="0" err="1"/>
              <a:t>горизонта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4 — </a:t>
            </a:r>
            <a:r>
              <a:rPr lang="en-US" sz="1600" dirty="0" err="1"/>
              <a:t>отложения</a:t>
            </a:r>
            <a:r>
              <a:rPr lang="en-US" sz="1600" dirty="0"/>
              <a:t> </a:t>
            </a:r>
            <a:r>
              <a:rPr lang="en-US" sz="1600" dirty="0" err="1"/>
              <a:t>верхнего</a:t>
            </a:r>
            <a:r>
              <a:rPr lang="en-US" sz="1600" dirty="0"/>
              <a:t> </a:t>
            </a:r>
            <a:r>
              <a:rPr lang="en-US" sz="1600" dirty="0" err="1"/>
              <a:t>мела</a:t>
            </a:r>
            <a:endParaRPr lang="ru-RU" sz="1600" dirty="0"/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529701" y="2015379"/>
            <a:ext cx="10972800" cy="4389120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Сейсморазведка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2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50" y="1967026"/>
            <a:ext cx="5015702" cy="3951435"/>
          </a:xfrm>
          <a:prstGeom prst="rect">
            <a:avLst/>
          </a:prstGeom>
          <a:noFill/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7343698-2C8B-4F6E-99B5-38ED7B803337}"/>
              </a:ext>
            </a:extLst>
          </p:cNvPr>
          <p:cNvSpPr txBox="1">
            <a:spLocks/>
          </p:cNvSpPr>
          <p:nvPr/>
        </p:nvSpPr>
        <p:spPr>
          <a:xfrm>
            <a:off x="3064729" y="6086752"/>
            <a:ext cx="6681341" cy="652480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/>
              <a:t>Распределение</a:t>
            </a:r>
            <a:r>
              <a:rPr lang="en-US" sz="1600" dirty="0"/>
              <a:t> </a:t>
            </a:r>
            <a:r>
              <a:rPr lang="en-US" sz="1600" dirty="0" err="1"/>
              <a:t>скорости</a:t>
            </a:r>
            <a:r>
              <a:rPr lang="en-US" sz="1600" dirty="0"/>
              <a:t> </a:t>
            </a:r>
            <a:r>
              <a:rPr lang="en-US" sz="1600" dirty="0" err="1"/>
              <a:t>поперечных</a:t>
            </a:r>
            <a:r>
              <a:rPr lang="en-US" sz="1600" dirty="0"/>
              <a:t> </a:t>
            </a:r>
            <a:r>
              <a:rPr lang="en-US" sz="1600" dirty="0" err="1"/>
              <a:t>волн</a:t>
            </a:r>
            <a:r>
              <a:rPr lang="en-US" sz="1600" dirty="0"/>
              <a:t>, </a:t>
            </a:r>
            <a:r>
              <a:rPr lang="en-US" sz="1600" dirty="0" err="1"/>
              <a:t>полученных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разным</a:t>
            </a:r>
            <a:r>
              <a:rPr lang="en-US" sz="1600" dirty="0"/>
              <a:t> </a:t>
            </a:r>
            <a:r>
              <a:rPr lang="en-US" sz="1600" dirty="0" err="1"/>
              <a:t>схемам</a:t>
            </a:r>
            <a:r>
              <a:rPr lang="en-US" sz="1600" dirty="0"/>
              <a:t> </a:t>
            </a:r>
            <a:r>
              <a:rPr lang="en-US" sz="1600" dirty="0" err="1"/>
              <a:t>наблюдений</a:t>
            </a:r>
            <a:r>
              <a:rPr lang="en-US" sz="1600" dirty="0"/>
              <a:t> — Z-X, Z-Y, Y-Y, </a:t>
            </a:r>
            <a:r>
              <a:rPr lang="en-US" sz="1600" dirty="0" err="1"/>
              <a:t>среднее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распределению</a:t>
            </a:r>
            <a:r>
              <a:rPr lang="en-US" sz="1600" dirty="0"/>
              <a:t> </a:t>
            </a:r>
            <a:endParaRPr lang="ru-RU" sz="1600" dirty="0"/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529701" y="2015379"/>
            <a:ext cx="10972800" cy="4389120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Сейсморазведка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27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701" y="2015379"/>
            <a:ext cx="10972800" cy="4389120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Сейсморазведка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1438" y="1935480"/>
            <a:ext cx="6251280" cy="4030165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7343698-2C8B-4F6E-99B5-38ED7B803337}"/>
              </a:ext>
            </a:extLst>
          </p:cNvPr>
          <p:cNvSpPr txBox="1">
            <a:spLocks/>
          </p:cNvSpPr>
          <p:nvPr/>
        </p:nvSpPr>
        <p:spPr>
          <a:xfrm>
            <a:off x="4837708" y="6253857"/>
            <a:ext cx="3904034" cy="459757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rtlCol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/>
              <a:t>Распределение</a:t>
            </a:r>
            <a:r>
              <a:rPr lang="en-US" sz="1600" dirty="0"/>
              <a:t> </a:t>
            </a:r>
            <a:r>
              <a:rPr lang="en-US" sz="1600" dirty="0" err="1"/>
              <a:t>отношения</a:t>
            </a:r>
            <a:r>
              <a:rPr lang="en-US" sz="1600" dirty="0"/>
              <a:t> </a:t>
            </a:r>
            <a:r>
              <a:rPr lang="en-US" sz="1600" dirty="0" err="1"/>
              <a:t>Vz</a:t>
            </a:r>
            <a:r>
              <a:rPr lang="en-US" sz="1600" dirty="0"/>
              <a:t>-x/</a:t>
            </a:r>
            <a:r>
              <a:rPr lang="en-US" sz="1600" dirty="0" err="1"/>
              <a:t>Vy</a:t>
            </a:r>
            <a:r>
              <a:rPr lang="en-US" sz="1600" dirty="0"/>
              <a:t>-y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764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7343698-2C8B-4F6E-99B5-38ED7B803337}"/>
              </a:ext>
            </a:extLst>
          </p:cNvPr>
          <p:cNvSpPr txBox="1">
            <a:spLocks/>
          </p:cNvSpPr>
          <p:nvPr/>
        </p:nvSpPr>
        <p:spPr>
          <a:xfrm>
            <a:off x="5087322" y="5954003"/>
            <a:ext cx="3846631" cy="564204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rtlCol="0" anchor="ctr" anchorCtr="0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/>
              <a:t>Распределение</a:t>
            </a:r>
            <a:r>
              <a:rPr lang="en-US" dirty="0"/>
              <a:t> </a:t>
            </a:r>
            <a:r>
              <a:rPr lang="en-US" dirty="0" err="1"/>
              <a:t>абсолютного</a:t>
            </a:r>
            <a:r>
              <a:rPr lang="en-US" dirty="0"/>
              <a:t> </a:t>
            </a:r>
            <a:r>
              <a:rPr lang="en-US" dirty="0" err="1"/>
              <a:t>градиента</a:t>
            </a:r>
            <a:r>
              <a:rPr lang="en-US" dirty="0"/>
              <a:t> </a:t>
            </a:r>
            <a:r>
              <a:rPr lang="en-US" dirty="0" err="1"/>
              <a:t>скорости</a:t>
            </a:r>
            <a:r>
              <a:rPr lang="en-US" dirty="0"/>
              <a:t> </a:t>
            </a:r>
            <a:r>
              <a:rPr lang="en-US" dirty="0" err="1"/>
              <a:t>поперечных</a:t>
            </a:r>
            <a:r>
              <a:rPr lang="en-US" dirty="0"/>
              <a:t> </a:t>
            </a:r>
            <a:r>
              <a:rPr lang="en-US" dirty="0" err="1"/>
              <a:t>волн</a:t>
            </a:r>
            <a:endParaRPr lang="ru-RU" sz="16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033" y="1935480"/>
            <a:ext cx="6351558" cy="3930131"/>
          </a:xfrm>
          <a:prstGeom prst="rect">
            <a:avLst/>
          </a:prstGeom>
          <a:noFill/>
        </p:spPr>
      </p:pic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529701" y="2015379"/>
            <a:ext cx="10972800" cy="4389120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Сейсморазведка</a:t>
            </a:r>
          </a:p>
          <a:p>
            <a:pPr marL="0" indent="0" rtl="0">
              <a:buNone/>
            </a:pPr>
            <a:endParaRPr lang="ru-RU" dirty="0"/>
          </a:p>
          <a:p>
            <a:pPr marL="0" indent="0" algn="ctr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9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022" y="1752405"/>
            <a:ext cx="5983112" cy="3948484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7343698-2C8B-4F6E-99B5-38ED7B803337}"/>
              </a:ext>
            </a:extLst>
          </p:cNvPr>
          <p:cNvSpPr txBox="1">
            <a:spLocks/>
          </p:cNvSpPr>
          <p:nvPr/>
        </p:nvSpPr>
        <p:spPr>
          <a:xfrm>
            <a:off x="3979334" y="6070059"/>
            <a:ext cx="5294488" cy="496111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rtlCol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/>
              <a:t>Распределение</a:t>
            </a:r>
            <a:r>
              <a:rPr lang="en-US" sz="2000" dirty="0"/>
              <a:t> </a:t>
            </a:r>
            <a:r>
              <a:rPr lang="en-US" sz="2000" dirty="0" err="1"/>
              <a:t>коэффициента</a:t>
            </a:r>
            <a:r>
              <a:rPr lang="en-US" sz="2000" dirty="0"/>
              <a:t> </a:t>
            </a:r>
            <a:r>
              <a:rPr lang="en-US" sz="2000" dirty="0" err="1"/>
              <a:t>Пуассона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529701" y="2015379"/>
            <a:ext cx="10972800" cy="4389120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Сейсморазведка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9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6742" y="2006502"/>
            <a:ext cx="10972800" cy="4389120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Электроразведка: ВЭЗ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7343698-2C8B-4F6E-99B5-38ED7B803337}"/>
              </a:ext>
            </a:extLst>
          </p:cNvPr>
          <p:cNvSpPr txBox="1">
            <a:spLocks/>
          </p:cNvSpPr>
          <p:nvPr/>
        </p:nvSpPr>
        <p:spPr>
          <a:xfrm>
            <a:off x="4109156" y="5769607"/>
            <a:ext cx="4600735" cy="5549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rtlCol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/>
              <a:t>Полевая и подобранная кривые ВЭЗ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3116" t="24862" r="3558" b="23192"/>
          <a:stretch/>
        </p:blipFill>
        <p:spPr>
          <a:xfrm>
            <a:off x="3482109" y="3001151"/>
            <a:ext cx="5227782" cy="22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7343698-2C8B-4F6E-99B5-38ED7B803337}"/>
              </a:ext>
            </a:extLst>
          </p:cNvPr>
          <p:cNvSpPr txBox="1">
            <a:spLocks/>
          </p:cNvSpPr>
          <p:nvPr/>
        </p:nvSpPr>
        <p:spPr>
          <a:xfrm>
            <a:off x="2669303" y="5627752"/>
            <a:ext cx="7086856" cy="589844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rtlCol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/>
              <a:t>Геоэлектрический разрез полученный по данным </a:t>
            </a:r>
            <a:r>
              <a:rPr lang="en-US" sz="2000" dirty="0"/>
              <a:t>ВЭЗ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527" y="2456447"/>
            <a:ext cx="7862945" cy="2757343"/>
          </a:xfrm>
          <a:prstGeom prst="rect">
            <a:avLst/>
          </a:prstGeom>
        </p:spPr>
      </p:pic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526742" y="2006502"/>
            <a:ext cx="10972800" cy="4389120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Электроразведка: ВЭЗ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1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7343698-2C8B-4F6E-99B5-38ED7B803337}"/>
              </a:ext>
            </a:extLst>
          </p:cNvPr>
          <p:cNvSpPr txBox="1">
            <a:spLocks/>
          </p:cNvSpPr>
          <p:nvPr/>
        </p:nvSpPr>
        <p:spPr>
          <a:xfrm>
            <a:off x="1546578" y="5723467"/>
            <a:ext cx="9527822" cy="60113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rtlCol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/>
              <a:t>Геоэлектрический</a:t>
            </a:r>
            <a:r>
              <a:rPr lang="en-US" sz="2000" dirty="0"/>
              <a:t> </a:t>
            </a:r>
            <a:r>
              <a:rPr lang="en-US" sz="2000" dirty="0" err="1"/>
              <a:t>разрез</a:t>
            </a:r>
            <a:r>
              <a:rPr lang="en-US" sz="2000" dirty="0"/>
              <a:t>, </a:t>
            </a:r>
            <a:r>
              <a:rPr lang="en-US" sz="2000" dirty="0" err="1"/>
              <a:t>полученный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данным</a:t>
            </a:r>
            <a:r>
              <a:rPr lang="ru-RU" sz="2000" dirty="0"/>
              <a:t> </a:t>
            </a:r>
            <a:r>
              <a:rPr lang="en-US" sz="2000" dirty="0" err="1"/>
              <a:t>микроэлектротомографии</a:t>
            </a:r>
            <a:r>
              <a:rPr lang="en-US" sz="2000" dirty="0"/>
              <a:t> </a:t>
            </a: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400055" y="2623742"/>
            <a:ext cx="7391890" cy="2323869"/>
          </a:xfrm>
          <a:prstGeom prst="rect">
            <a:avLst/>
          </a:prstGeom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526742" y="2006502"/>
            <a:ext cx="10972800" cy="4389120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Электроразведка: </a:t>
            </a:r>
            <a:r>
              <a:rPr lang="ru-RU" b="1" dirty="0" smtClean="0"/>
              <a:t>МЭТ</a:t>
            </a:r>
            <a:endParaRPr lang="ru-RU" b="1" dirty="0"/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3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7343698-2C8B-4F6E-99B5-38ED7B803337}"/>
              </a:ext>
            </a:extLst>
          </p:cNvPr>
          <p:cNvSpPr txBox="1">
            <a:spLocks/>
          </p:cNvSpPr>
          <p:nvPr/>
        </p:nvSpPr>
        <p:spPr>
          <a:xfrm>
            <a:off x="2708852" y="5622587"/>
            <a:ext cx="7461955" cy="525714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rtlCol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/>
              <a:t>Круговая</a:t>
            </a:r>
            <a:r>
              <a:rPr lang="en-US" sz="2000" dirty="0"/>
              <a:t> </a:t>
            </a:r>
            <a:r>
              <a:rPr lang="en-US" sz="2000" dirty="0" err="1"/>
              <a:t>диаграмма</a:t>
            </a:r>
            <a:r>
              <a:rPr lang="en-US" sz="2000" dirty="0"/>
              <a:t> </a:t>
            </a:r>
            <a:r>
              <a:rPr lang="en-US" sz="2000" dirty="0" err="1"/>
              <a:t>кажущегося</a:t>
            </a:r>
            <a:r>
              <a:rPr lang="en-US" sz="2000" dirty="0"/>
              <a:t> </a:t>
            </a:r>
            <a:r>
              <a:rPr lang="en-US" sz="2000" dirty="0" err="1"/>
              <a:t>удельного</a:t>
            </a:r>
            <a:r>
              <a:rPr lang="en-US" sz="2000" dirty="0"/>
              <a:t> </a:t>
            </a:r>
            <a:r>
              <a:rPr lang="en-US" sz="2000" dirty="0" err="1"/>
              <a:t>сопротивления</a:t>
            </a:r>
            <a:r>
              <a:rPr lang="en-US" sz="2000" dirty="0"/>
              <a:t>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546" y="2441620"/>
            <a:ext cx="5262455" cy="3105699"/>
          </a:xfrm>
          <a:prstGeom prst="rect">
            <a:avLst/>
          </a:prstGeom>
          <a:noFill/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526742" y="2006502"/>
            <a:ext cx="10972800" cy="4389120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Электроразведка: </a:t>
            </a:r>
            <a:r>
              <a:rPr lang="ru-RU" b="1" dirty="0" smtClean="0"/>
              <a:t>КВЭЗ</a:t>
            </a:r>
            <a:endParaRPr lang="ru-RU" b="1" dirty="0"/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Район работ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79" t="25268" r="22296" b="12222"/>
          <a:stretch/>
        </p:blipFill>
        <p:spPr>
          <a:xfrm>
            <a:off x="3421585" y="1993139"/>
            <a:ext cx="5940573" cy="3866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660" y="4357147"/>
            <a:ext cx="2663345" cy="15022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476178">
            <a:off x="6090195" y="3272908"/>
            <a:ext cx="1180680" cy="87289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 13"/>
          <p:cNvSpPr>
            <a:spLocks noGrp="1"/>
          </p:cNvSpPr>
          <p:nvPr>
            <p:ph idx="1"/>
          </p:nvPr>
        </p:nvSpPr>
        <p:spPr>
          <a:xfrm>
            <a:off x="367046" y="3144100"/>
            <a:ext cx="2138136" cy="1006812"/>
          </a:xfrm>
          <a:ln w="28575">
            <a:solidFill>
              <a:schemeClr val="accent3"/>
            </a:solidFill>
          </a:ln>
        </p:spPr>
        <p:txBody>
          <a:bodyPr anchor="ctr" anchorCtr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100" dirty="0"/>
              <a:t>Район работ</a:t>
            </a:r>
          </a:p>
          <a:p>
            <a:pPr marL="0" indent="0" algn="ctr">
              <a:buNone/>
            </a:pPr>
            <a:r>
              <a:rPr lang="en-US" sz="2100" dirty="0"/>
              <a:t>56°13'38.3"N 38°06'05.9"E</a:t>
            </a:r>
            <a:endParaRPr lang="ru-RU" sz="2100" dirty="0"/>
          </a:p>
        </p:txBody>
      </p:sp>
      <p:cxnSp>
        <p:nvCxnSpPr>
          <p:cNvPr id="9" name="Прямая со стрелкой 8"/>
          <p:cNvCxnSpPr>
            <a:stCxn id="8" idx="3"/>
          </p:cNvCxnSpPr>
          <p:nvPr/>
        </p:nvCxnSpPr>
        <p:spPr>
          <a:xfrm>
            <a:off x="2505182" y="3647506"/>
            <a:ext cx="3787463" cy="82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3"/>
          </p:cNvCxnSpPr>
          <p:nvPr/>
        </p:nvCxnSpPr>
        <p:spPr>
          <a:xfrm>
            <a:off x="2505182" y="3647506"/>
            <a:ext cx="1327893" cy="13345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7343698-2C8B-4F6E-99B5-38ED7B803337}"/>
              </a:ext>
            </a:extLst>
          </p:cNvPr>
          <p:cNvSpPr txBox="1">
            <a:spLocks/>
          </p:cNvSpPr>
          <p:nvPr/>
        </p:nvSpPr>
        <p:spPr>
          <a:xfrm>
            <a:off x="4423444" y="6059311"/>
            <a:ext cx="4357512" cy="5305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rtlCol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Результаты СЭП по двум разносам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099" y="2433063"/>
            <a:ext cx="6259454" cy="3535998"/>
          </a:xfrm>
          <a:prstGeom prst="rect">
            <a:avLst/>
          </a:prstGeom>
          <a:noFill/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526742" y="2006502"/>
            <a:ext cx="10972800" cy="4389120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Электроразведка: </a:t>
            </a:r>
            <a:r>
              <a:rPr lang="ru-RU" b="1" dirty="0" smtClean="0"/>
              <a:t>СЭП</a:t>
            </a:r>
            <a:endParaRPr lang="ru-RU" b="1" dirty="0"/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06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451033"/>
              </p:ext>
            </p:extLst>
          </p:nvPr>
        </p:nvGraphicFramePr>
        <p:xfrm>
          <a:off x="1785331" y="1990071"/>
          <a:ext cx="3612309" cy="480897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89780">
                  <a:extLst>
                    <a:ext uri="{9D8B030D-6E8A-4147-A177-3AD203B41FA5}">
                      <a16:colId xmlns:a16="http://schemas.microsoft.com/office/drawing/2014/main" val="2013578300"/>
                    </a:ext>
                  </a:extLst>
                </a:gridCol>
                <a:gridCol w="1489780">
                  <a:extLst>
                    <a:ext uri="{9D8B030D-6E8A-4147-A177-3AD203B41FA5}">
                      <a16:colId xmlns:a16="http://schemas.microsoft.com/office/drawing/2014/main" val="911085396"/>
                    </a:ext>
                  </a:extLst>
                </a:gridCol>
                <a:gridCol w="632749">
                  <a:extLst>
                    <a:ext uri="{9D8B030D-6E8A-4147-A177-3AD203B41FA5}">
                      <a16:colId xmlns:a16="http://schemas.microsoft.com/office/drawing/2014/main" val="2139585338"/>
                    </a:ext>
                  </a:extLst>
                </a:gridCol>
              </a:tblGrid>
              <a:tr h="174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Свойство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Горизонт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Значение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2586837828"/>
                  </a:ext>
                </a:extLst>
              </a:tr>
              <a:tr h="29314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Скорость поперечных волн (</a:t>
                      </a:r>
                      <a:r>
                        <a:rPr lang="en-US" sz="700" dirty="0">
                          <a:effectLst/>
                        </a:rPr>
                        <a:t>Vs</a:t>
                      </a:r>
                      <a:r>
                        <a:rPr lang="ru-RU" sz="700" dirty="0">
                          <a:effectLst/>
                        </a:rPr>
                        <a:t>), м/с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Суглинки микулинского горизонта</a:t>
                      </a:r>
                      <a:r>
                        <a:rPr lang="en-US" sz="700">
                          <a:effectLst/>
                        </a:rPr>
                        <a:t> (prQ</a:t>
                      </a:r>
                      <a:r>
                        <a:rPr lang="en-US" sz="700" baseline="-25000">
                          <a:effectLst/>
                        </a:rPr>
                        <a:t>III</a:t>
                      </a:r>
                      <a:r>
                        <a:rPr lang="en-US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150 – 200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768970328"/>
                  </a:ext>
                </a:extLst>
              </a:tr>
              <a:tr h="29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Моренные суглинки московского горизонта (</a:t>
                      </a:r>
                      <a:r>
                        <a:rPr lang="en-US" sz="700">
                          <a:effectLst/>
                        </a:rPr>
                        <a:t>gQ</a:t>
                      </a:r>
                      <a:r>
                        <a:rPr lang="en-US" sz="700" baseline="-25000">
                          <a:effectLst/>
                        </a:rPr>
                        <a:t>II</a:t>
                      </a:r>
                      <a:r>
                        <a:rPr lang="en-US" sz="700">
                          <a:effectLst/>
                        </a:rPr>
                        <a:t> msk</a:t>
                      </a:r>
                      <a:r>
                        <a:rPr lang="ru-RU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200 – 250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1266828141"/>
                  </a:ext>
                </a:extLst>
              </a:tr>
              <a:tr h="29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Моренные суглинки днепровского горизонта (</a:t>
                      </a:r>
                      <a:r>
                        <a:rPr lang="en-US" sz="700" dirty="0" err="1">
                          <a:effectLst/>
                        </a:rPr>
                        <a:t>gQ</a:t>
                      </a:r>
                      <a:r>
                        <a:rPr lang="en-US" sz="700" baseline="-25000" dirty="0" err="1">
                          <a:effectLst/>
                        </a:rPr>
                        <a:t>II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dn</a:t>
                      </a:r>
                      <a:r>
                        <a:rPr lang="ru-RU" sz="700" dirty="0">
                          <a:effectLst/>
                        </a:rPr>
                        <a:t>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250 –  300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4217757704"/>
                  </a:ext>
                </a:extLst>
              </a:tr>
              <a:tr h="174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Суглинки верхнего мела</a:t>
                      </a:r>
                      <a:r>
                        <a:rPr lang="en-US" sz="700">
                          <a:effectLst/>
                        </a:rPr>
                        <a:t> (K</a:t>
                      </a:r>
                      <a:r>
                        <a:rPr lang="en-US" sz="700" baseline="-250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&gt;</a:t>
                      </a:r>
                      <a:r>
                        <a:rPr lang="ru-RU" sz="700">
                          <a:effectLst/>
                        </a:rPr>
                        <a:t> 300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415564115"/>
                  </a:ext>
                </a:extLst>
              </a:tr>
              <a:tr h="29314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Абсолютный градиент скорости (α), с</a:t>
                      </a:r>
                      <a:r>
                        <a:rPr lang="ru-RU" sz="700" baseline="30000" dirty="0">
                          <a:effectLst/>
                        </a:rPr>
                        <a:t>-1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Суглинки микулинского горизонта</a:t>
                      </a:r>
                      <a:r>
                        <a:rPr lang="en-US" sz="700">
                          <a:effectLst/>
                        </a:rPr>
                        <a:t> (prQ</a:t>
                      </a:r>
                      <a:r>
                        <a:rPr lang="en-US" sz="700" baseline="-25000">
                          <a:effectLst/>
                        </a:rPr>
                        <a:t>III</a:t>
                      </a:r>
                      <a:r>
                        <a:rPr lang="en-US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30 – 65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1603497884"/>
                  </a:ext>
                </a:extLst>
              </a:tr>
              <a:tr h="29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Моренные суглинки московского горизонта (</a:t>
                      </a:r>
                      <a:r>
                        <a:rPr lang="en-US" sz="700" dirty="0" err="1">
                          <a:effectLst/>
                        </a:rPr>
                        <a:t>gQ</a:t>
                      </a:r>
                      <a:r>
                        <a:rPr lang="en-US" sz="700" baseline="-25000" dirty="0" err="1">
                          <a:effectLst/>
                        </a:rPr>
                        <a:t>II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msk</a:t>
                      </a:r>
                      <a:r>
                        <a:rPr lang="ru-RU" sz="700" dirty="0">
                          <a:effectLst/>
                        </a:rPr>
                        <a:t>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15 – 30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2999148341"/>
                  </a:ext>
                </a:extLst>
              </a:tr>
              <a:tr h="29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Моренные суглинки днепровского горизонта (</a:t>
                      </a:r>
                      <a:r>
                        <a:rPr lang="en-US" sz="700">
                          <a:effectLst/>
                        </a:rPr>
                        <a:t>gQ</a:t>
                      </a:r>
                      <a:r>
                        <a:rPr lang="en-US" sz="700" baseline="-25000">
                          <a:effectLst/>
                        </a:rPr>
                        <a:t>II</a:t>
                      </a:r>
                      <a:r>
                        <a:rPr lang="en-US" sz="700">
                          <a:effectLst/>
                        </a:rPr>
                        <a:t> dn</a:t>
                      </a:r>
                      <a:r>
                        <a:rPr lang="ru-RU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5 – 15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860839245"/>
                  </a:ext>
                </a:extLst>
              </a:tr>
              <a:tr h="174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Суглинки верхнего мела</a:t>
                      </a:r>
                      <a:r>
                        <a:rPr lang="en-US" sz="700">
                          <a:effectLst/>
                        </a:rPr>
                        <a:t> (K</a:t>
                      </a:r>
                      <a:r>
                        <a:rPr lang="en-US" sz="700" baseline="-250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3149355797"/>
                  </a:ext>
                </a:extLst>
              </a:tr>
              <a:tr h="29314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Модуль Юнга (</a:t>
                      </a:r>
                      <a:r>
                        <a:rPr lang="en-US" sz="700" dirty="0">
                          <a:effectLst/>
                        </a:rPr>
                        <a:t>E</a:t>
                      </a:r>
                      <a:r>
                        <a:rPr lang="ru-RU" sz="700" dirty="0">
                          <a:effectLst/>
                        </a:rPr>
                        <a:t>), МПа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Суглинки микулинского горизонта</a:t>
                      </a:r>
                      <a:r>
                        <a:rPr lang="en-US" sz="700">
                          <a:effectLst/>
                        </a:rPr>
                        <a:t> (prQ</a:t>
                      </a:r>
                      <a:r>
                        <a:rPr lang="en-US" sz="700" baseline="-25000">
                          <a:effectLst/>
                        </a:rPr>
                        <a:t>III</a:t>
                      </a:r>
                      <a:r>
                        <a:rPr lang="en-US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140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3091399025"/>
                  </a:ext>
                </a:extLst>
              </a:tr>
              <a:tr h="29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Моренные суглинки московского горизонта (</a:t>
                      </a:r>
                      <a:r>
                        <a:rPr lang="en-US" sz="700">
                          <a:effectLst/>
                        </a:rPr>
                        <a:t>gQ</a:t>
                      </a:r>
                      <a:r>
                        <a:rPr lang="en-US" sz="700" baseline="-25000">
                          <a:effectLst/>
                        </a:rPr>
                        <a:t>II</a:t>
                      </a:r>
                      <a:r>
                        <a:rPr lang="en-US" sz="700">
                          <a:effectLst/>
                        </a:rPr>
                        <a:t> msk</a:t>
                      </a:r>
                      <a:r>
                        <a:rPr lang="ru-RU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400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1901258507"/>
                  </a:ext>
                </a:extLst>
              </a:tr>
              <a:tr h="29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Моренные суглинки днепровского горизонта (</a:t>
                      </a:r>
                      <a:r>
                        <a:rPr lang="en-US" sz="700">
                          <a:effectLst/>
                        </a:rPr>
                        <a:t>gQ</a:t>
                      </a:r>
                      <a:r>
                        <a:rPr lang="en-US" sz="700" baseline="-25000">
                          <a:effectLst/>
                        </a:rPr>
                        <a:t>II</a:t>
                      </a:r>
                      <a:r>
                        <a:rPr lang="en-US" sz="700">
                          <a:effectLst/>
                        </a:rPr>
                        <a:t> dn</a:t>
                      </a:r>
                      <a:r>
                        <a:rPr lang="ru-RU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2300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2999908270"/>
                  </a:ext>
                </a:extLst>
              </a:tr>
              <a:tr h="174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Суглинки верхнего мела</a:t>
                      </a:r>
                      <a:r>
                        <a:rPr lang="en-US" sz="700">
                          <a:effectLst/>
                        </a:rPr>
                        <a:t> (K</a:t>
                      </a:r>
                      <a:r>
                        <a:rPr lang="en-US" sz="700" baseline="-250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1568634853"/>
                  </a:ext>
                </a:extLst>
              </a:tr>
              <a:tr h="29314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Модуль сдвига (</a:t>
                      </a:r>
                      <a:r>
                        <a:rPr lang="en-US" sz="700">
                          <a:effectLst/>
                        </a:rPr>
                        <a:t>G</a:t>
                      </a:r>
                      <a:r>
                        <a:rPr lang="ru-RU" sz="700">
                          <a:effectLst/>
                        </a:rPr>
                        <a:t>), МПа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Суглинки микулинского горизонта</a:t>
                      </a:r>
                      <a:r>
                        <a:rPr lang="en-US" sz="700">
                          <a:effectLst/>
                        </a:rPr>
                        <a:t> (prQ</a:t>
                      </a:r>
                      <a:r>
                        <a:rPr lang="en-US" sz="700" baseline="-25000">
                          <a:effectLst/>
                        </a:rPr>
                        <a:t>III</a:t>
                      </a:r>
                      <a:r>
                        <a:rPr lang="en-US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50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1125152914"/>
                  </a:ext>
                </a:extLst>
              </a:tr>
              <a:tr h="29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Моренные суглинки московского горизонта (</a:t>
                      </a:r>
                      <a:r>
                        <a:rPr lang="en-US" sz="700">
                          <a:effectLst/>
                        </a:rPr>
                        <a:t>gQ</a:t>
                      </a:r>
                      <a:r>
                        <a:rPr lang="en-US" sz="700" baseline="-25000">
                          <a:effectLst/>
                        </a:rPr>
                        <a:t>II</a:t>
                      </a:r>
                      <a:r>
                        <a:rPr lang="en-US" sz="700">
                          <a:effectLst/>
                        </a:rPr>
                        <a:t> msk</a:t>
                      </a:r>
                      <a:r>
                        <a:rPr lang="ru-RU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140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285468879"/>
                  </a:ext>
                </a:extLst>
              </a:tr>
              <a:tr h="29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Моренные суглинки днепровского горизонта (</a:t>
                      </a:r>
                      <a:r>
                        <a:rPr lang="en-US" sz="700">
                          <a:effectLst/>
                        </a:rPr>
                        <a:t>gQ</a:t>
                      </a:r>
                      <a:r>
                        <a:rPr lang="en-US" sz="700" baseline="-25000">
                          <a:effectLst/>
                        </a:rPr>
                        <a:t>II</a:t>
                      </a:r>
                      <a:r>
                        <a:rPr lang="en-US" sz="700">
                          <a:effectLst/>
                        </a:rPr>
                        <a:t> dn</a:t>
                      </a:r>
                      <a:r>
                        <a:rPr lang="ru-RU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800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2114054907"/>
                  </a:ext>
                </a:extLst>
              </a:tr>
              <a:tr h="174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Суглинки верхнего мела</a:t>
                      </a:r>
                      <a:r>
                        <a:rPr lang="en-US" sz="700">
                          <a:effectLst/>
                        </a:rPr>
                        <a:t> (K</a:t>
                      </a:r>
                      <a:r>
                        <a:rPr lang="en-US" sz="700" baseline="-250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–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5" marR="55515" marT="27757" marB="27757" anchor="ctr"/>
                </a:tc>
                <a:extLst>
                  <a:ext uri="{0D108BD9-81ED-4DB2-BD59-A6C34878D82A}">
                    <a16:rowId xmlns:a16="http://schemas.microsoft.com/office/drawing/2014/main" val="9365387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666300"/>
                  </p:ext>
                </p:extLst>
              </p:nvPr>
            </p:nvGraphicFramePr>
            <p:xfrm>
              <a:off x="6829435" y="1935480"/>
              <a:ext cx="4230946" cy="4389433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744917">
                      <a:extLst>
                        <a:ext uri="{9D8B030D-6E8A-4147-A177-3AD203B41FA5}">
                          <a16:colId xmlns:a16="http://schemas.microsoft.com/office/drawing/2014/main" val="2972708114"/>
                        </a:ext>
                      </a:extLst>
                    </a:gridCol>
                    <a:gridCol w="1744917">
                      <a:extLst>
                        <a:ext uri="{9D8B030D-6E8A-4147-A177-3AD203B41FA5}">
                          <a16:colId xmlns:a16="http://schemas.microsoft.com/office/drawing/2014/main" val="1055871719"/>
                        </a:ext>
                      </a:extLst>
                    </a:gridCol>
                    <a:gridCol w="741112">
                      <a:extLst>
                        <a:ext uri="{9D8B030D-6E8A-4147-A177-3AD203B41FA5}">
                          <a16:colId xmlns:a16="http://schemas.microsoft.com/office/drawing/2014/main" val="241262226"/>
                        </a:ext>
                      </a:extLst>
                    </a:gridCol>
                  </a:tblGrid>
                  <a:tr h="2041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 dirty="0">
                              <a:effectLst/>
                            </a:rPr>
                            <a:t>Свойство</a:t>
                          </a:r>
                          <a:endParaRPr lang="ru-RU" sz="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Горизонт, водоем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Значение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3141026930"/>
                      </a:ext>
                    </a:extLst>
                  </a:tr>
                  <a:tr h="343352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 dirty="0">
                              <a:effectLst/>
                            </a:rPr>
                            <a:t>Удельное сцепление (</a:t>
                          </a:r>
                          <a:r>
                            <a:rPr lang="en-US" sz="700" dirty="0">
                              <a:effectLst/>
                            </a:rPr>
                            <a:t>C</a:t>
                          </a:r>
                          <a:r>
                            <a:rPr lang="ru-RU" sz="700" dirty="0">
                              <a:effectLst/>
                            </a:rPr>
                            <a:t>), кПа</a:t>
                          </a:r>
                          <a:endParaRPr lang="ru-RU" sz="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Суглинки микулинского горизонта (</a:t>
                          </a:r>
                          <a:r>
                            <a:rPr lang="en-US" sz="700">
                              <a:effectLst/>
                            </a:rPr>
                            <a:t>prQ</a:t>
                          </a:r>
                          <a:r>
                            <a:rPr lang="en-US" sz="700" baseline="-25000">
                              <a:effectLst/>
                            </a:rPr>
                            <a:t>III</a:t>
                          </a:r>
                          <a:r>
                            <a:rPr lang="ru-RU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2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67035882"/>
                      </a:ext>
                    </a:extLst>
                  </a:tr>
                  <a:tr h="34335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Моренные суглинки московского горизонта (</a:t>
                          </a:r>
                          <a:r>
                            <a:rPr lang="en-US" sz="700">
                              <a:effectLst/>
                            </a:rPr>
                            <a:t>gQ</a:t>
                          </a:r>
                          <a:r>
                            <a:rPr lang="en-US" sz="700" baseline="-25000">
                              <a:effectLst/>
                            </a:rPr>
                            <a:t>II</a:t>
                          </a:r>
                          <a:r>
                            <a:rPr lang="en-US" sz="700">
                              <a:effectLst/>
                            </a:rPr>
                            <a:t> msk</a:t>
                          </a:r>
                          <a:r>
                            <a:rPr lang="ru-RU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6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2452906432"/>
                      </a:ext>
                    </a:extLst>
                  </a:tr>
                  <a:tr h="34335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 dirty="0">
                              <a:effectLst/>
                            </a:rPr>
                            <a:t>Моренные суглинки днепровского горизонта (</a:t>
                          </a:r>
                          <a:r>
                            <a:rPr lang="en-US" sz="700" dirty="0" err="1">
                              <a:effectLst/>
                            </a:rPr>
                            <a:t>gQ</a:t>
                          </a:r>
                          <a:r>
                            <a:rPr lang="en-US" sz="700" baseline="-25000" dirty="0" err="1">
                              <a:effectLst/>
                            </a:rPr>
                            <a:t>II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dn</a:t>
                          </a:r>
                          <a:r>
                            <a:rPr lang="ru-RU" sz="700" dirty="0">
                              <a:effectLst/>
                            </a:rPr>
                            <a:t>)</a:t>
                          </a:r>
                          <a:endParaRPr lang="ru-RU" sz="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30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181584678"/>
                      </a:ext>
                    </a:extLst>
                  </a:tr>
                  <a:tr h="20418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Суглинки верхнего мела</a:t>
                          </a:r>
                          <a:r>
                            <a:rPr lang="en-US" sz="700">
                              <a:effectLst/>
                            </a:rPr>
                            <a:t> (K</a:t>
                          </a:r>
                          <a:r>
                            <a:rPr lang="en-US" sz="700" baseline="-250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–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3779231840"/>
                      </a:ext>
                    </a:extLst>
                  </a:tr>
                  <a:tr h="343352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 dirty="0">
                              <a:effectLst/>
                            </a:rPr>
                            <a:t>Пористость, %</a:t>
                          </a:r>
                          <a:endParaRPr lang="ru-RU" sz="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Суглинки микулинского горизонта</a:t>
                          </a:r>
                          <a:r>
                            <a:rPr lang="en-US" sz="700">
                              <a:effectLst/>
                            </a:rPr>
                            <a:t> (prQ</a:t>
                          </a:r>
                          <a:r>
                            <a:rPr lang="en-US" sz="700" baseline="-25000">
                              <a:effectLst/>
                            </a:rPr>
                            <a:t>III</a:t>
                          </a:r>
                          <a:r>
                            <a:rPr lang="en-US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45 </a:t>
                          </a:r>
                          <a:r>
                            <a:rPr lang="ru-RU" sz="700">
                              <a:effectLst/>
                            </a:rPr>
                            <a:t>– </a:t>
                          </a:r>
                          <a:r>
                            <a:rPr lang="en-US" sz="700">
                              <a:effectLst/>
                            </a:rPr>
                            <a:t>55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2184087005"/>
                      </a:ext>
                    </a:extLst>
                  </a:tr>
                  <a:tr h="34335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Моренные суглинки московского горизонта (</a:t>
                          </a:r>
                          <a:r>
                            <a:rPr lang="en-US" sz="700">
                              <a:effectLst/>
                            </a:rPr>
                            <a:t>gQ</a:t>
                          </a:r>
                          <a:r>
                            <a:rPr lang="en-US" sz="700" baseline="-25000">
                              <a:effectLst/>
                            </a:rPr>
                            <a:t>II</a:t>
                          </a:r>
                          <a:r>
                            <a:rPr lang="en-US" sz="700">
                              <a:effectLst/>
                            </a:rPr>
                            <a:t> msk</a:t>
                          </a:r>
                          <a:r>
                            <a:rPr lang="ru-RU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30 </a:t>
                          </a:r>
                          <a:r>
                            <a:rPr lang="ru-RU" sz="700">
                              <a:effectLst/>
                            </a:rPr>
                            <a:t>– 45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4101323344"/>
                      </a:ext>
                    </a:extLst>
                  </a:tr>
                  <a:tr h="34335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Моренные суглинки днепровского горизонта (</a:t>
                          </a:r>
                          <a:r>
                            <a:rPr lang="en-US" sz="700">
                              <a:effectLst/>
                            </a:rPr>
                            <a:t>gQ</a:t>
                          </a:r>
                          <a:r>
                            <a:rPr lang="en-US" sz="700" baseline="-25000">
                              <a:effectLst/>
                            </a:rPr>
                            <a:t>II</a:t>
                          </a:r>
                          <a:r>
                            <a:rPr lang="en-US" sz="700">
                              <a:effectLst/>
                            </a:rPr>
                            <a:t> dn</a:t>
                          </a:r>
                          <a:r>
                            <a:rPr lang="ru-RU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3</a:t>
                          </a:r>
                          <a:r>
                            <a:rPr lang="en-US" sz="700">
                              <a:effectLst/>
                            </a:rPr>
                            <a:t>0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169555617"/>
                      </a:ext>
                    </a:extLst>
                  </a:tr>
                  <a:tr h="20418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Суглинки верхнего мела</a:t>
                          </a:r>
                          <a:r>
                            <a:rPr lang="en-US" sz="700">
                              <a:effectLst/>
                            </a:rPr>
                            <a:t> (K</a:t>
                          </a:r>
                          <a:r>
                            <a:rPr lang="en-US" sz="700" baseline="-250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–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586847227"/>
                      </a:ext>
                    </a:extLst>
                  </a:tr>
                  <a:tr h="343352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Удельное электрическое сопротивление (</a:t>
                          </a:r>
                          <a14:m>
                            <m:oMath xmlns:m="http://schemas.openxmlformats.org/officeDocument/2006/math">
                              <m:r>
                                <a:rPr lang="ru-RU" sz="700">
                                  <a:effectLst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ru-RU" sz="700">
                              <a:effectLst/>
                            </a:rPr>
                            <a:t>), Ом*м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Суглинки микулинского горизонта</a:t>
                          </a:r>
                          <a:r>
                            <a:rPr lang="en-US" sz="700">
                              <a:effectLst/>
                            </a:rPr>
                            <a:t> (prQ</a:t>
                          </a:r>
                          <a:r>
                            <a:rPr lang="en-US" sz="700" baseline="-25000">
                              <a:effectLst/>
                            </a:rPr>
                            <a:t>III</a:t>
                          </a:r>
                          <a:r>
                            <a:rPr lang="en-US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100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703736703"/>
                      </a:ext>
                    </a:extLst>
                  </a:tr>
                  <a:tr h="34335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Моренные суглинки московского горизонта (</a:t>
                          </a:r>
                          <a:r>
                            <a:rPr lang="en-US" sz="700">
                              <a:effectLst/>
                            </a:rPr>
                            <a:t>gQ</a:t>
                          </a:r>
                          <a:r>
                            <a:rPr lang="en-US" sz="700" baseline="-25000">
                              <a:effectLst/>
                            </a:rPr>
                            <a:t>II</a:t>
                          </a:r>
                          <a:r>
                            <a:rPr lang="en-US" sz="700">
                              <a:effectLst/>
                            </a:rPr>
                            <a:t> msk</a:t>
                          </a:r>
                          <a:r>
                            <a:rPr lang="ru-RU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40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3340551117"/>
                      </a:ext>
                    </a:extLst>
                  </a:tr>
                  <a:tr h="34335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Моренные суглинки днепровского горизонта (</a:t>
                          </a:r>
                          <a:r>
                            <a:rPr lang="en-US" sz="700">
                              <a:effectLst/>
                            </a:rPr>
                            <a:t>gQ</a:t>
                          </a:r>
                          <a:r>
                            <a:rPr lang="en-US" sz="700" baseline="-25000">
                              <a:effectLst/>
                            </a:rPr>
                            <a:t>II</a:t>
                          </a:r>
                          <a:r>
                            <a:rPr lang="en-US" sz="700">
                              <a:effectLst/>
                            </a:rPr>
                            <a:t> dn</a:t>
                          </a:r>
                          <a:r>
                            <a:rPr lang="ru-RU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30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2201926986"/>
                      </a:ext>
                    </a:extLst>
                  </a:tr>
                  <a:tr h="20418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Суглинки верхнего мела</a:t>
                          </a:r>
                          <a:r>
                            <a:rPr lang="en-US" sz="700">
                              <a:effectLst/>
                            </a:rPr>
                            <a:t> (K</a:t>
                          </a:r>
                          <a:r>
                            <a:rPr lang="en-US" sz="700" baseline="-250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–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2153949914"/>
                      </a:ext>
                    </a:extLst>
                  </a:tr>
                  <a:tr h="204187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Удельное электрическое сопротивление поверхностных водоемов (</a:t>
                          </a:r>
                          <a14:m>
                            <m:oMath xmlns:m="http://schemas.openxmlformats.org/officeDocument/2006/math">
                              <m:r>
                                <a:rPr lang="ru-RU" sz="700">
                                  <a:effectLst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ru-RU" sz="700">
                              <a:effectLst/>
                            </a:rPr>
                            <a:t>), Ом*м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Болота и заросшие водоемы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7 – 10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3129923720"/>
                      </a:ext>
                    </a:extLst>
                  </a:tr>
                  <a:tr h="27833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Поверхностные водоемы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 dirty="0">
                              <a:effectLst/>
                            </a:rPr>
                            <a:t>100 – 200</a:t>
                          </a:r>
                          <a:endParaRPr lang="ru-RU" sz="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42908319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666300"/>
                  </p:ext>
                </p:extLst>
              </p:nvPr>
            </p:nvGraphicFramePr>
            <p:xfrm>
              <a:off x="6829435" y="1935480"/>
              <a:ext cx="4230946" cy="4389433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744917">
                      <a:extLst>
                        <a:ext uri="{9D8B030D-6E8A-4147-A177-3AD203B41FA5}">
                          <a16:colId xmlns:a16="http://schemas.microsoft.com/office/drawing/2014/main" val="2972708114"/>
                        </a:ext>
                      </a:extLst>
                    </a:gridCol>
                    <a:gridCol w="1744917">
                      <a:extLst>
                        <a:ext uri="{9D8B030D-6E8A-4147-A177-3AD203B41FA5}">
                          <a16:colId xmlns:a16="http://schemas.microsoft.com/office/drawing/2014/main" val="1055871719"/>
                        </a:ext>
                      </a:extLst>
                    </a:gridCol>
                    <a:gridCol w="741112">
                      <a:extLst>
                        <a:ext uri="{9D8B030D-6E8A-4147-A177-3AD203B41FA5}">
                          <a16:colId xmlns:a16="http://schemas.microsoft.com/office/drawing/2014/main" val="241262226"/>
                        </a:ext>
                      </a:extLst>
                    </a:gridCol>
                  </a:tblGrid>
                  <a:tr h="2041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 dirty="0">
                              <a:effectLst/>
                            </a:rPr>
                            <a:t>Свойство</a:t>
                          </a:r>
                          <a:endParaRPr lang="ru-RU" sz="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Горизонт, водоем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Значение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3141026930"/>
                      </a:ext>
                    </a:extLst>
                  </a:tr>
                  <a:tr h="343352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 dirty="0">
                              <a:effectLst/>
                            </a:rPr>
                            <a:t>Удельное сцепление (</a:t>
                          </a:r>
                          <a:r>
                            <a:rPr lang="en-US" sz="700" dirty="0">
                              <a:effectLst/>
                            </a:rPr>
                            <a:t>C</a:t>
                          </a:r>
                          <a:r>
                            <a:rPr lang="ru-RU" sz="700" dirty="0">
                              <a:effectLst/>
                            </a:rPr>
                            <a:t>), кПа</a:t>
                          </a:r>
                          <a:endParaRPr lang="ru-RU" sz="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Суглинки микулинского горизонта (</a:t>
                          </a:r>
                          <a:r>
                            <a:rPr lang="en-US" sz="700">
                              <a:effectLst/>
                            </a:rPr>
                            <a:t>prQ</a:t>
                          </a:r>
                          <a:r>
                            <a:rPr lang="en-US" sz="700" baseline="-25000">
                              <a:effectLst/>
                            </a:rPr>
                            <a:t>III</a:t>
                          </a:r>
                          <a:r>
                            <a:rPr lang="ru-RU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2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67035882"/>
                      </a:ext>
                    </a:extLst>
                  </a:tr>
                  <a:tr h="34335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Моренные суглинки московского горизонта (</a:t>
                          </a:r>
                          <a:r>
                            <a:rPr lang="en-US" sz="700">
                              <a:effectLst/>
                            </a:rPr>
                            <a:t>gQ</a:t>
                          </a:r>
                          <a:r>
                            <a:rPr lang="en-US" sz="700" baseline="-25000">
                              <a:effectLst/>
                            </a:rPr>
                            <a:t>II</a:t>
                          </a:r>
                          <a:r>
                            <a:rPr lang="en-US" sz="700">
                              <a:effectLst/>
                            </a:rPr>
                            <a:t> msk</a:t>
                          </a:r>
                          <a:r>
                            <a:rPr lang="ru-RU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6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2452906432"/>
                      </a:ext>
                    </a:extLst>
                  </a:tr>
                  <a:tr h="34335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 dirty="0">
                              <a:effectLst/>
                            </a:rPr>
                            <a:t>Моренные суглинки днепровского горизонта (</a:t>
                          </a:r>
                          <a:r>
                            <a:rPr lang="en-US" sz="700" dirty="0" err="1">
                              <a:effectLst/>
                            </a:rPr>
                            <a:t>gQ</a:t>
                          </a:r>
                          <a:r>
                            <a:rPr lang="en-US" sz="700" baseline="-25000" dirty="0" err="1">
                              <a:effectLst/>
                            </a:rPr>
                            <a:t>II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dn</a:t>
                          </a:r>
                          <a:r>
                            <a:rPr lang="ru-RU" sz="700" dirty="0">
                              <a:effectLst/>
                            </a:rPr>
                            <a:t>)</a:t>
                          </a:r>
                          <a:endParaRPr lang="ru-RU" sz="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30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181584678"/>
                      </a:ext>
                    </a:extLst>
                  </a:tr>
                  <a:tr h="20418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Суглинки верхнего мела</a:t>
                          </a:r>
                          <a:r>
                            <a:rPr lang="en-US" sz="700">
                              <a:effectLst/>
                            </a:rPr>
                            <a:t> (K</a:t>
                          </a:r>
                          <a:r>
                            <a:rPr lang="en-US" sz="700" baseline="-250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–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3779231840"/>
                      </a:ext>
                    </a:extLst>
                  </a:tr>
                  <a:tr h="343352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 dirty="0">
                              <a:effectLst/>
                            </a:rPr>
                            <a:t>Пористость, %</a:t>
                          </a:r>
                          <a:endParaRPr lang="ru-RU" sz="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Суглинки микулинского горизонта</a:t>
                          </a:r>
                          <a:r>
                            <a:rPr lang="en-US" sz="700">
                              <a:effectLst/>
                            </a:rPr>
                            <a:t> (prQ</a:t>
                          </a:r>
                          <a:r>
                            <a:rPr lang="en-US" sz="700" baseline="-25000">
                              <a:effectLst/>
                            </a:rPr>
                            <a:t>III</a:t>
                          </a:r>
                          <a:r>
                            <a:rPr lang="en-US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45 </a:t>
                          </a:r>
                          <a:r>
                            <a:rPr lang="ru-RU" sz="700">
                              <a:effectLst/>
                            </a:rPr>
                            <a:t>– </a:t>
                          </a:r>
                          <a:r>
                            <a:rPr lang="en-US" sz="700">
                              <a:effectLst/>
                            </a:rPr>
                            <a:t>55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2184087005"/>
                      </a:ext>
                    </a:extLst>
                  </a:tr>
                  <a:tr h="34335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Моренные суглинки московского горизонта (</a:t>
                          </a:r>
                          <a:r>
                            <a:rPr lang="en-US" sz="700">
                              <a:effectLst/>
                            </a:rPr>
                            <a:t>gQ</a:t>
                          </a:r>
                          <a:r>
                            <a:rPr lang="en-US" sz="700" baseline="-25000">
                              <a:effectLst/>
                            </a:rPr>
                            <a:t>II</a:t>
                          </a:r>
                          <a:r>
                            <a:rPr lang="en-US" sz="700">
                              <a:effectLst/>
                            </a:rPr>
                            <a:t> msk</a:t>
                          </a:r>
                          <a:r>
                            <a:rPr lang="ru-RU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30 </a:t>
                          </a:r>
                          <a:r>
                            <a:rPr lang="ru-RU" sz="700">
                              <a:effectLst/>
                            </a:rPr>
                            <a:t>– 45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4101323344"/>
                      </a:ext>
                    </a:extLst>
                  </a:tr>
                  <a:tr h="34335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Моренные суглинки днепровского горизонта (</a:t>
                          </a:r>
                          <a:r>
                            <a:rPr lang="en-US" sz="700">
                              <a:effectLst/>
                            </a:rPr>
                            <a:t>gQ</a:t>
                          </a:r>
                          <a:r>
                            <a:rPr lang="en-US" sz="700" baseline="-25000">
                              <a:effectLst/>
                            </a:rPr>
                            <a:t>II</a:t>
                          </a:r>
                          <a:r>
                            <a:rPr lang="en-US" sz="700">
                              <a:effectLst/>
                            </a:rPr>
                            <a:t> dn</a:t>
                          </a:r>
                          <a:r>
                            <a:rPr lang="ru-RU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3</a:t>
                          </a:r>
                          <a:r>
                            <a:rPr lang="en-US" sz="700">
                              <a:effectLst/>
                            </a:rPr>
                            <a:t>0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169555617"/>
                      </a:ext>
                    </a:extLst>
                  </a:tr>
                  <a:tr h="20418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Суглинки верхнего мела</a:t>
                          </a:r>
                          <a:r>
                            <a:rPr lang="en-US" sz="700">
                              <a:effectLst/>
                            </a:rPr>
                            <a:t> (K</a:t>
                          </a:r>
                          <a:r>
                            <a:rPr lang="en-US" sz="700" baseline="-250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–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586847227"/>
                      </a:ext>
                    </a:extLst>
                  </a:tr>
                  <a:tr h="343352">
                    <a:tc row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5022" marR="65022" marT="32511" marB="32511" anchor="ctr">
                        <a:blipFill>
                          <a:blip r:embed="rId3"/>
                          <a:stretch>
                            <a:fillRect l="-348" t="-216749" r="-143206" b="-39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Суглинки микулинского горизонта</a:t>
                          </a:r>
                          <a:r>
                            <a:rPr lang="en-US" sz="700">
                              <a:effectLst/>
                            </a:rPr>
                            <a:t> (prQ</a:t>
                          </a:r>
                          <a:r>
                            <a:rPr lang="en-US" sz="700" baseline="-25000">
                              <a:effectLst/>
                            </a:rPr>
                            <a:t>III</a:t>
                          </a:r>
                          <a:r>
                            <a:rPr lang="en-US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100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703736703"/>
                      </a:ext>
                    </a:extLst>
                  </a:tr>
                  <a:tr h="34335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Моренные суглинки московского горизонта (</a:t>
                          </a:r>
                          <a:r>
                            <a:rPr lang="en-US" sz="700">
                              <a:effectLst/>
                            </a:rPr>
                            <a:t>gQ</a:t>
                          </a:r>
                          <a:r>
                            <a:rPr lang="en-US" sz="700" baseline="-25000">
                              <a:effectLst/>
                            </a:rPr>
                            <a:t>II</a:t>
                          </a:r>
                          <a:r>
                            <a:rPr lang="en-US" sz="700">
                              <a:effectLst/>
                            </a:rPr>
                            <a:t> msk</a:t>
                          </a:r>
                          <a:r>
                            <a:rPr lang="ru-RU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40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3340551117"/>
                      </a:ext>
                    </a:extLst>
                  </a:tr>
                  <a:tr h="34335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Моренные суглинки днепровского горизонта (</a:t>
                          </a:r>
                          <a:r>
                            <a:rPr lang="en-US" sz="700">
                              <a:effectLst/>
                            </a:rPr>
                            <a:t>gQ</a:t>
                          </a:r>
                          <a:r>
                            <a:rPr lang="en-US" sz="700" baseline="-25000">
                              <a:effectLst/>
                            </a:rPr>
                            <a:t>II</a:t>
                          </a:r>
                          <a:r>
                            <a:rPr lang="en-US" sz="700">
                              <a:effectLst/>
                            </a:rPr>
                            <a:t> dn</a:t>
                          </a:r>
                          <a:r>
                            <a:rPr lang="ru-RU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30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2201926986"/>
                      </a:ext>
                    </a:extLst>
                  </a:tr>
                  <a:tr h="20418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Суглинки верхнего мела</a:t>
                          </a:r>
                          <a:r>
                            <a:rPr lang="en-US" sz="700">
                              <a:effectLst/>
                            </a:rPr>
                            <a:t> (K</a:t>
                          </a:r>
                          <a:r>
                            <a:rPr lang="en-US" sz="700" baseline="-250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)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–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2153949914"/>
                      </a:ext>
                    </a:extLst>
                  </a:tr>
                  <a:tr h="204187"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5022" marR="65022" marT="32511" marB="32511" anchor="ctr">
                        <a:blipFill>
                          <a:blip r:embed="rId3"/>
                          <a:stretch>
                            <a:fillRect l="-348" t="-813924" r="-143206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Болота и заросшие водоемы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7 – 10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3129923720"/>
                      </a:ext>
                    </a:extLst>
                  </a:tr>
                  <a:tr h="27833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>
                              <a:effectLst/>
                            </a:rPr>
                            <a:t>Поверхностные водоемы</a:t>
                          </a:r>
                          <a:endParaRPr lang="ru-RU" sz="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700" dirty="0">
                              <a:effectLst/>
                            </a:rPr>
                            <a:t>100 – 200</a:t>
                          </a:r>
                          <a:endParaRPr lang="ru-RU" sz="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022" marR="65022" marT="32511" marB="32511" anchor="ctr"/>
                    </a:tc>
                    <a:extLst>
                      <a:ext uri="{0D108BD9-81ED-4DB2-BD59-A6C34878D82A}">
                        <a16:rowId xmlns:a16="http://schemas.microsoft.com/office/drawing/2014/main" val="42908319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77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Вывод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847088"/>
            <a:ext cx="10972800" cy="438912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	Толща </a:t>
            </a:r>
            <a:r>
              <a:rPr lang="ru-RU" sz="1800" dirty="0"/>
              <a:t>четвертичных суглинков как объект инженерно-геофизических исследований обладает рядом специфических свойств. Среди них</a:t>
            </a:r>
            <a:r>
              <a:rPr lang="en-US" sz="1800" dirty="0"/>
              <a:t>: 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/>
              <a:t>   выраженная </a:t>
            </a:r>
            <a:r>
              <a:rPr lang="ru-RU" sz="1800" dirty="0"/>
              <a:t>анизотропия упругих свойств, вектор которой меняет своё направление с </a:t>
            </a:r>
            <a:r>
              <a:rPr lang="ru-RU" sz="1800" dirty="0" smtClean="0"/>
              <a:t>    глубиной</a:t>
            </a:r>
            <a:r>
              <a:rPr lang="ru-RU" sz="1800" dirty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/>
              <a:t>  слабая </a:t>
            </a:r>
            <a:r>
              <a:rPr lang="ru-RU" sz="1800" dirty="0"/>
              <a:t>анизотропия геоэлектрических свойств, отсутствие явно определяемой горизонтальной </a:t>
            </a:r>
            <a:r>
              <a:rPr lang="ru-RU" sz="1800" dirty="0" smtClean="0"/>
              <a:t>            неоднородности</a:t>
            </a:r>
            <a:r>
              <a:rPr lang="ru-RU" sz="1800" dirty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/>
              <a:t>  значительный </a:t>
            </a:r>
            <a:r>
              <a:rPr lang="ru-RU" sz="1800" dirty="0"/>
              <a:t>градиент сейсмических скоростей, убывающий с глубиной;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/>
              <a:t>  низкие </a:t>
            </a:r>
            <a:r>
              <a:rPr lang="ru-RU" sz="1800" dirty="0"/>
              <a:t>значения удельного электрических сопротивления, плавно убывающие с глубиной;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ru-RU" sz="1800" dirty="0"/>
              <a:t>сложное распределение коэффициента Пуассона в вертикальном направлении, с зонами, частично соответствующим разновозрастным суглинкам;</a:t>
            </a:r>
            <a:endParaRPr lang="en-US" sz="1800" dirty="0"/>
          </a:p>
          <a:p>
            <a:pPr marL="457200" lvl="0" indent="-457200">
              <a:buFont typeface="+mj-lt"/>
              <a:buAutoNum type="arabicPeriod" startAt="5"/>
            </a:pPr>
            <a:r>
              <a:rPr lang="ru-RU" sz="1800" dirty="0"/>
              <a:t>достаточно высокие значения и небольшой диапазон изменения коэффициента Пуассона, что говорит о высоком насыщении гляциальных и покровных суглинков поровой влагой; </a:t>
            </a:r>
            <a:endParaRPr lang="en-US" sz="1800" dirty="0"/>
          </a:p>
          <a:p>
            <a:pPr marL="457200" lvl="0" indent="-457200">
              <a:buFont typeface="+mj-lt"/>
              <a:buAutoNum type="arabicPeriod" startAt="5"/>
            </a:pPr>
            <a:r>
              <a:rPr lang="ru-RU" sz="1800" dirty="0" smtClean="0"/>
              <a:t>аномально </a:t>
            </a:r>
            <a:r>
              <a:rPr lang="ru-RU" sz="1800" dirty="0"/>
              <a:t>высокое удельное сопротивление вод ряда водоёмов, что косвенно свидетельствует о слабой водопроницаемости моренных суглинков московского оледенения, в кровле которых обычно располагается дно водоёмов</a:t>
            </a:r>
            <a:r>
              <a:rPr lang="ru-RU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Заключение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935480"/>
            <a:ext cx="10898221" cy="2831073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	Для </a:t>
            </a:r>
            <a:r>
              <a:rPr lang="ru-RU" sz="1800" dirty="0"/>
              <a:t>изучения толщи четвертичных суглинков рекомендуется комплекс из методов сейсморазведки и электроразведки с упором на томографические методы. </a:t>
            </a:r>
          </a:p>
          <a:p>
            <a:pPr marL="0" indent="0" algn="just">
              <a:buNone/>
            </a:pPr>
            <a:r>
              <a:rPr lang="ru-RU" sz="1800" dirty="0"/>
              <a:t>Среди сейсмических методов наибольшее количество информации даст сейсмотомография по схемам </a:t>
            </a:r>
            <a:r>
              <a:rPr lang="en-US" sz="1800" i="1" dirty="0"/>
              <a:t>Z</a:t>
            </a:r>
            <a:r>
              <a:rPr lang="ru-RU" sz="1800" dirty="0"/>
              <a:t>-</a:t>
            </a:r>
            <a:r>
              <a:rPr lang="en-US" sz="1800" i="1" dirty="0"/>
              <a:t>Z</a:t>
            </a:r>
            <a:r>
              <a:rPr lang="ru-RU" sz="1800" dirty="0"/>
              <a:t>, </a:t>
            </a:r>
            <a:r>
              <a:rPr lang="en-US" sz="1800" i="1" dirty="0"/>
              <a:t>Y</a:t>
            </a:r>
            <a:r>
              <a:rPr lang="ru-RU" sz="1800" dirty="0"/>
              <a:t>-</a:t>
            </a:r>
            <a:r>
              <a:rPr lang="en-US" sz="1800" i="1" dirty="0"/>
              <a:t>Y</a:t>
            </a:r>
            <a:r>
              <a:rPr lang="en-US" sz="1800" dirty="0"/>
              <a:t> </a:t>
            </a:r>
            <a:r>
              <a:rPr lang="ru-RU" sz="1800" dirty="0"/>
              <a:t>и </a:t>
            </a:r>
            <a:r>
              <a:rPr lang="en-US" sz="1800" i="1" dirty="0"/>
              <a:t>Z</a:t>
            </a:r>
            <a:r>
              <a:rPr lang="ru-RU" sz="1800" dirty="0"/>
              <a:t>-</a:t>
            </a:r>
            <a:r>
              <a:rPr lang="en-US" sz="1800" i="1" dirty="0"/>
              <a:t>X</a:t>
            </a:r>
            <a:r>
              <a:rPr lang="ru-RU" sz="1800" dirty="0"/>
              <a:t>. </a:t>
            </a:r>
          </a:p>
          <a:p>
            <a:pPr marL="0" indent="0" algn="just">
              <a:buNone/>
            </a:pPr>
            <a:r>
              <a:rPr lang="ru-RU" sz="1800" dirty="0" smtClean="0"/>
              <a:t>	Среди </a:t>
            </a:r>
            <a:r>
              <a:rPr lang="ru-RU" sz="1800" dirty="0"/>
              <a:t>методов электроразведки стоит выбирать электротомографию и классическое ВЭЗ.</a:t>
            </a:r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7902" y="3074690"/>
            <a:ext cx="5456727" cy="199305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32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44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CA717-0CEF-4E3C-9183-1E40D389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Район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1BC72-F73F-4279-93D6-98ABDE294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79"/>
            <a:ext cx="10972800" cy="48136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/>
              <a:t>Территория</a:t>
            </a:r>
            <a:endParaRPr lang="en-US" b="1" dirty="0"/>
          </a:p>
          <a:p>
            <a:pPr lvl="1"/>
            <a:r>
              <a:rPr lang="ru-RU" dirty="0"/>
              <a:t>Московская область</a:t>
            </a:r>
          </a:p>
          <a:p>
            <a:pPr lvl="1"/>
            <a:r>
              <a:rPr lang="ru-RU" dirty="0"/>
              <a:t>Сергиево-Посадский район</a:t>
            </a:r>
          </a:p>
          <a:p>
            <a:pPr lvl="1"/>
            <a:r>
              <a:rPr lang="ru-RU" dirty="0"/>
              <a:t>с. Рязанцы</a:t>
            </a:r>
          </a:p>
          <a:p>
            <a:pPr lvl="1"/>
            <a:r>
              <a:rPr lang="ru-RU" dirty="0"/>
              <a:t>Полигон МГРИ</a:t>
            </a:r>
          </a:p>
          <a:p>
            <a:pPr marL="0" indent="0">
              <a:buNone/>
            </a:pPr>
            <a:r>
              <a:rPr lang="ru-RU" b="1" dirty="0"/>
              <a:t>Тектоника</a:t>
            </a:r>
          </a:p>
          <a:p>
            <a:pPr lvl="1"/>
            <a:r>
              <a:rPr lang="ru-RU" dirty="0"/>
              <a:t>Восточно-Европейская древняя платформа</a:t>
            </a:r>
          </a:p>
          <a:p>
            <a:pPr lvl="1"/>
            <a:r>
              <a:rPr lang="ru-RU" dirty="0"/>
              <a:t>Русская плита</a:t>
            </a:r>
          </a:p>
          <a:p>
            <a:pPr lvl="1"/>
            <a:r>
              <a:rPr lang="ru-RU" dirty="0"/>
              <a:t>Московская синеклиза</a:t>
            </a:r>
          </a:p>
          <a:p>
            <a:pPr marL="0" indent="0">
              <a:buNone/>
            </a:pPr>
            <a:r>
              <a:rPr lang="ru-RU" b="1" dirty="0"/>
              <a:t>Рельеф</a:t>
            </a:r>
          </a:p>
          <a:p>
            <a:pPr lvl="1"/>
            <a:r>
              <a:rPr lang="ru-RU" dirty="0"/>
              <a:t>Смоленско-Московская возвышенность</a:t>
            </a:r>
          </a:p>
          <a:p>
            <a:pPr lvl="1"/>
            <a:r>
              <a:rPr lang="ru-RU" dirty="0"/>
              <a:t>Клинско-Дмитровская гряда</a:t>
            </a:r>
          </a:p>
          <a:p>
            <a:pPr lvl="1"/>
            <a:r>
              <a:rPr lang="ru-RU" dirty="0"/>
              <a:t>Водораздел рек Пажа и </a:t>
            </a:r>
            <a:r>
              <a:rPr lang="ru-RU" dirty="0" err="1"/>
              <a:t>Торгоша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02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Район работ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17" t="3174" r="22351" b="9365"/>
          <a:stretch/>
        </p:blipFill>
        <p:spPr>
          <a:xfrm>
            <a:off x="6561089" y="1847088"/>
            <a:ext cx="5021311" cy="48215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27" t="9841" r="28602" b="15396"/>
          <a:stretch/>
        </p:blipFill>
        <p:spPr>
          <a:xfrm>
            <a:off x="1293563" y="1730356"/>
            <a:ext cx="4455253" cy="43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Район работ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FA766B8-2E31-4173-BEE0-EDED2B1C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1935480"/>
            <a:ext cx="11105662" cy="50280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b="1" dirty="0"/>
              <a:t>Инженерно-геологический </a:t>
            </a:r>
            <a:r>
              <a:rPr lang="ru-RU" sz="2800" b="1" dirty="0" smtClean="0"/>
              <a:t>разрез</a:t>
            </a:r>
          </a:p>
          <a:p>
            <a:pPr marL="0" indent="0" algn="just">
              <a:buNone/>
            </a:pPr>
            <a:endParaRPr lang="ru-RU" sz="2800" b="1" dirty="0" smtClean="0"/>
          </a:p>
          <a:p>
            <a:pPr algn="just"/>
            <a:r>
              <a:rPr lang="ru-RU" b="1" dirty="0" smtClean="0"/>
              <a:t>Покровные </a:t>
            </a:r>
            <a:r>
              <a:rPr lang="ru-RU" b="1" dirty="0"/>
              <a:t>суглинки </a:t>
            </a:r>
            <a:r>
              <a:rPr lang="ru-RU" b="1" dirty="0" err="1"/>
              <a:t>микулинского</a:t>
            </a:r>
            <a:r>
              <a:rPr lang="ru-RU" b="1" dirty="0"/>
              <a:t> межледниковья </a:t>
            </a:r>
            <a:r>
              <a:rPr lang="ru-RU" dirty="0"/>
              <a:t>(верхний </a:t>
            </a:r>
            <a:r>
              <a:rPr lang="ru-RU" dirty="0" err="1"/>
              <a:t>неоплейстоцен</a:t>
            </a:r>
            <a:r>
              <a:rPr lang="ru-RU" dirty="0"/>
              <a:t>), жёлто-бурые, лёгкие, макропористые, лишенные крупных песчаных и иных обломков. Мощность покровных суглинков  1-1,5 м.</a:t>
            </a:r>
          </a:p>
          <a:p>
            <a:pPr algn="just"/>
            <a:r>
              <a:rPr lang="ru-RU" b="1" dirty="0"/>
              <a:t>Моренные суглинки московского оледенения</a:t>
            </a:r>
            <a:r>
              <a:rPr lang="ru-RU" dirty="0"/>
              <a:t> (средний </a:t>
            </a:r>
            <a:r>
              <a:rPr lang="ru-RU" dirty="0" err="1"/>
              <a:t>неоплейстоцен</a:t>
            </a:r>
            <a:r>
              <a:rPr lang="ru-RU" dirty="0"/>
              <a:t>) – красно-бурые, тяжелые, плотные с включением галек и валунов изверженных пород. Мощность 4-5 м</a:t>
            </a:r>
          </a:p>
          <a:p>
            <a:pPr algn="just"/>
            <a:r>
              <a:rPr lang="ru-RU" b="1" dirty="0"/>
              <a:t>Моренные суглинки днепровского оледенения</a:t>
            </a:r>
            <a:r>
              <a:rPr lang="ru-RU" dirty="0"/>
              <a:t> (средний </a:t>
            </a:r>
            <a:r>
              <a:rPr lang="ru-RU" dirty="0" err="1"/>
              <a:t>неоплейстоцен</a:t>
            </a:r>
            <a:r>
              <a:rPr lang="ru-RU" dirty="0"/>
              <a:t>) – буровато-каштановые, тяжелые,  плотные с включением галек и валунов изверженных  и карбонатных пород. Мощность 5-6 м</a:t>
            </a:r>
          </a:p>
          <a:p>
            <a:pPr algn="just"/>
            <a:r>
              <a:rPr lang="ru-RU" b="1" dirty="0"/>
              <a:t>Суглинки верхнего мела (коньяк-</a:t>
            </a:r>
            <a:r>
              <a:rPr lang="ru-RU" b="1" dirty="0" err="1"/>
              <a:t>сантон</a:t>
            </a:r>
            <a:r>
              <a:rPr lang="ru-RU" b="1" dirty="0"/>
              <a:t>) </a:t>
            </a:r>
            <a:r>
              <a:rPr lang="ru-RU" dirty="0"/>
              <a:t>сероватые и зеленовато-серые, с включением обломков выветрелых опок. </a:t>
            </a:r>
          </a:p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2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Район работ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665" y="2003254"/>
            <a:ext cx="2592759" cy="323346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376" y="1998670"/>
            <a:ext cx="2541297" cy="3233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5608" y="5619336"/>
            <a:ext cx="3264872" cy="646331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dirty="0"/>
              <a:t>Суглинки московского оледенения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8152" y="5632129"/>
            <a:ext cx="3264872" cy="646331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dirty="0"/>
              <a:t>Суглинки </a:t>
            </a:r>
            <a:r>
              <a:rPr lang="ru-RU" dirty="0" err="1"/>
              <a:t>микулинского</a:t>
            </a:r>
            <a:r>
              <a:rPr lang="ru-RU" dirty="0"/>
              <a:t> межледниковья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1A312D-A8B3-4E81-99D7-3921FD9E7C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84" y="2247083"/>
            <a:ext cx="3257550" cy="29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Район работ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272" t="11052" r="22412" b="18096"/>
          <a:stretch/>
        </p:blipFill>
        <p:spPr>
          <a:xfrm>
            <a:off x="3446048" y="1847088"/>
            <a:ext cx="6227341" cy="483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Цели и задачи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7343698-2C8B-4F6E-99B5-38ED7B803337}"/>
              </a:ext>
            </a:extLst>
          </p:cNvPr>
          <p:cNvSpPr txBox="1">
            <a:spLocks/>
          </p:cNvSpPr>
          <p:nvPr/>
        </p:nvSpPr>
        <p:spPr>
          <a:xfrm>
            <a:off x="912813" y="2213924"/>
            <a:ext cx="10366374" cy="4038830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Цель: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ru-RU" dirty="0" smtClean="0"/>
              <a:t>Изучение </a:t>
            </a:r>
            <a:r>
              <a:rPr lang="ru-RU" dirty="0"/>
              <a:t>физических свойств толщ четвертичных суглинков северо-запада Подмосковья, как распространенного основания для зданий и сооружений 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b="1" dirty="0"/>
              <a:t>Задачи:</a:t>
            </a:r>
          </a:p>
          <a:p>
            <a:pPr lvl="1"/>
            <a:r>
              <a:rPr lang="en-US" sz="2600" dirty="0"/>
              <a:t>уточн</a:t>
            </a:r>
            <a:r>
              <a:rPr lang="ru-RU" sz="2600" dirty="0"/>
              <a:t>ить</a:t>
            </a:r>
            <a:r>
              <a:rPr lang="en-US" sz="2600" dirty="0"/>
              <a:t> геологическо</a:t>
            </a:r>
            <a:r>
              <a:rPr lang="ru-RU" sz="2600" dirty="0"/>
              <a:t>е</a:t>
            </a:r>
            <a:r>
              <a:rPr lang="en-US" sz="2600" dirty="0"/>
              <a:t> строени</a:t>
            </a:r>
            <a:r>
              <a:rPr lang="ru-RU" sz="2600" dirty="0"/>
              <a:t>е</a:t>
            </a:r>
            <a:r>
              <a:rPr lang="en-US" sz="2600" dirty="0"/>
              <a:t> верхней части разреза</a:t>
            </a:r>
            <a:r>
              <a:rPr lang="ru-RU" sz="2600" dirty="0"/>
              <a:t> на глубину 10-15 метров;</a:t>
            </a:r>
          </a:p>
          <a:p>
            <a:pPr lvl="1"/>
            <a:r>
              <a:rPr lang="en-US" sz="2600" dirty="0"/>
              <a:t>картирова</a:t>
            </a:r>
            <a:r>
              <a:rPr lang="ru-RU" sz="2600" dirty="0"/>
              <a:t>ть</a:t>
            </a:r>
            <a:r>
              <a:rPr lang="en-US" sz="2600" dirty="0"/>
              <a:t> уровн</a:t>
            </a:r>
            <a:r>
              <a:rPr lang="ru-RU" sz="2600" dirty="0"/>
              <a:t>ь</a:t>
            </a:r>
            <a:r>
              <a:rPr lang="en-US" sz="2600" dirty="0"/>
              <a:t> грунтовых вод</a:t>
            </a:r>
            <a:r>
              <a:rPr lang="ru-RU" sz="2600" dirty="0"/>
              <a:t>;</a:t>
            </a:r>
          </a:p>
          <a:p>
            <a:pPr lvl="1"/>
            <a:r>
              <a:rPr lang="en-US" sz="2600" dirty="0"/>
              <a:t>определ</a:t>
            </a:r>
            <a:r>
              <a:rPr lang="ru-RU" sz="2600" dirty="0"/>
              <a:t>ить</a:t>
            </a:r>
            <a:r>
              <a:rPr lang="en-US" sz="2600" dirty="0"/>
              <a:t> геофизически</a:t>
            </a:r>
            <a:r>
              <a:rPr lang="ru-RU" sz="2600" dirty="0"/>
              <a:t>е</a:t>
            </a:r>
            <a:r>
              <a:rPr lang="en-US" sz="2600" dirty="0"/>
              <a:t> и физико-механически</a:t>
            </a:r>
            <a:r>
              <a:rPr lang="ru-RU" sz="2600" dirty="0"/>
              <a:t>е</a:t>
            </a:r>
            <a:r>
              <a:rPr lang="en-US" sz="2600" dirty="0"/>
              <a:t> свойств</a:t>
            </a:r>
            <a:r>
              <a:rPr lang="ru-RU" sz="2600" dirty="0"/>
              <a:t>а</a:t>
            </a:r>
            <a:r>
              <a:rPr lang="en-US" sz="2600" dirty="0"/>
              <a:t> грунтов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953" t="54972" r="46369" b="28802"/>
          <a:stretch/>
        </p:blipFill>
        <p:spPr>
          <a:xfrm>
            <a:off x="342207" y="2109265"/>
            <a:ext cx="632082" cy="596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953" t="54972" r="46369" b="28802"/>
          <a:stretch/>
        </p:blipFill>
        <p:spPr>
          <a:xfrm>
            <a:off x="342207" y="3633278"/>
            <a:ext cx="612648" cy="5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мозгового штурма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для мозгового штурма</Template>
  <TotalTime>582</TotalTime>
  <Words>1375</Words>
  <Application>Microsoft Office PowerPoint</Application>
  <PresentationFormat>Широкоэкранный</PresentationFormat>
  <Paragraphs>342</Paragraphs>
  <Slides>34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Calibri</vt:lpstr>
      <vt:lpstr>Cambria Math</vt:lpstr>
      <vt:lpstr>Century Gothic</vt:lpstr>
      <vt:lpstr>Palatino Linotype</vt:lpstr>
      <vt:lpstr>Times New Roman</vt:lpstr>
      <vt:lpstr>Wingdings 2</vt:lpstr>
      <vt:lpstr>Презентация мозгового штурма</vt:lpstr>
      <vt:lpstr>Методы инженерной геофизики при изучении физических свойств моренных суглинков Москвы и Подмосковья</vt:lpstr>
      <vt:lpstr>План </vt:lpstr>
      <vt:lpstr>Район работ</vt:lpstr>
      <vt:lpstr>Район работ</vt:lpstr>
      <vt:lpstr>Район работ</vt:lpstr>
      <vt:lpstr>Район работ</vt:lpstr>
      <vt:lpstr>Район работ</vt:lpstr>
      <vt:lpstr>Район работ</vt:lpstr>
      <vt:lpstr>Цели и задачи</vt:lpstr>
      <vt:lpstr>Методика съемки и оборудование</vt:lpstr>
      <vt:lpstr>Методика съемки и оборудование</vt:lpstr>
      <vt:lpstr>Методика съемки и оборудование</vt:lpstr>
      <vt:lpstr>Методика съемки и оборудование</vt:lpstr>
      <vt:lpstr>Методика съемки и оборудование</vt:lpstr>
      <vt:lpstr>Методика съемки и оборудование</vt:lpstr>
      <vt:lpstr>Методика съемки и оборудование</vt:lpstr>
      <vt:lpstr>Методика съемки и оборудование</vt:lpstr>
      <vt:lpstr>Методика съемки и оборудование</vt:lpstr>
      <vt:lpstr>Методика съемки и оборудование</vt:lpstr>
      <vt:lpstr>Методика съемки и оборудование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Вывод</vt:lpstr>
      <vt:lpstr>Заключение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инженерной геофизики при изучении физических свойств моренных суглинков Москвы и Подмосковья</dc:title>
  <dc:creator>Мария Калинина</dc:creator>
  <cp:lastModifiedBy>Мария Калинина</cp:lastModifiedBy>
  <cp:revision>54</cp:revision>
  <dcterms:created xsi:type="dcterms:W3CDTF">2019-05-26T18:07:27Z</dcterms:created>
  <dcterms:modified xsi:type="dcterms:W3CDTF">2019-06-06T19:19:05Z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