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02" r:id="rId2"/>
    <p:sldId id="466" r:id="rId3"/>
    <p:sldId id="467" r:id="rId4"/>
    <p:sldId id="432" r:id="rId5"/>
    <p:sldId id="468" r:id="rId6"/>
    <p:sldId id="469" r:id="rId7"/>
    <p:sldId id="470" r:id="rId8"/>
    <p:sldId id="471" r:id="rId9"/>
    <p:sldId id="463" r:id="rId10"/>
    <p:sldId id="465" r:id="rId11"/>
    <p:sldId id="434" r:id="rId12"/>
    <p:sldId id="449" r:id="rId13"/>
    <p:sldId id="448" r:id="rId14"/>
    <p:sldId id="464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72" r:id="rId23"/>
    <p:sldId id="473" r:id="rId24"/>
    <p:sldId id="261" r:id="rId25"/>
  </p:sldIdLst>
  <p:sldSz cx="9145588" cy="7308850"/>
  <p:notesSz cx="6794500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DaxlineCyrSC-Regular" pitchFamily="82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C7614C-8CB1-4FD7-B41C-1BB443D317FD}">
          <p14:sldIdLst>
            <p14:sldId id="402"/>
            <p14:sldId id="466"/>
            <p14:sldId id="467"/>
            <p14:sldId id="432"/>
            <p14:sldId id="468"/>
            <p14:sldId id="469"/>
            <p14:sldId id="470"/>
            <p14:sldId id="471"/>
            <p14:sldId id="463"/>
            <p14:sldId id="465"/>
            <p14:sldId id="434"/>
            <p14:sldId id="449"/>
            <p14:sldId id="448"/>
            <p14:sldId id="464"/>
            <p14:sldId id="474"/>
            <p14:sldId id="475"/>
            <p14:sldId id="476"/>
            <p14:sldId id="477"/>
            <p14:sldId id="478"/>
            <p14:sldId id="479"/>
            <p14:sldId id="480"/>
            <p14:sldId id="472"/>
            <p14:sldId id="473"/>
            <p14:sldId id="261"/>
          </p14:sldIdLst>
        </p14:section>
        <p14:section name="Раздел без заголовка" id="{629C1567-7BC1-43F9-9A97-BE2C9A9F3F0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02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0B6C2"/>
    <a:srgbClr val="666699"/>
    <a:srgbClr val="DDDDDD"/>
    <a:srgbClr val="425E70"/>
    <a:srgbClr val="AADB5B"/>
    <a:srgbClr val="7AD0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73" autoAdjust="0"/>
  </p:normalViewPr>
  <p:slideViewPr>
    <p:cSldViewPr>
      <p:cViewPr varScale="1">
        <p:scale>
          <a:sx n="66" d="100"/>
          <a:sy n="66" d="100"/>
        </p:scale>
        <p:origin x="1548" y="60"/>
      </p:cViewPr>
      <p:guideLst>
        <p:guide orient="horz" pos="2302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Нагрузка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'[K0 пробный опыт.xlsx]1504 Обработка'!$E$3:$E$16,'[K0 пробный опыт.xlsx]1504 Обработка'!$E$33:$E$41</c:f>
              <c:numCache>
                <c:formatCode>General</c:formatCode>
                <c:ptCount val="23"/>
                <c:pt idx="0">
                  <c:v>24</c:v>
                </c:pt>
                <c:pt idx="1">
                  <c:v>48</c:v>
                </c:pt>
                <c:pt idx="2">
                  <c:v>73</c:v>
                </c:pt>
                <c:pt idx="3">
                  <c:v>98</c:v>
                </c:pt>
                <c:pt idx="4">
                  <c:v>123</c:v>
                </c:pt>
                <c:pt idx="5">
                  <c:v>148</c:v>
                </c:pt>
                <c:pt idx="6">
                  <c:v>172</c:v>
                </c:pt>
                <c:pt idx="7">
                  <c:v>197</c:v>
                </c:pt>
                <c:pt idx="8">
                  <c:v>221</c:v>
                </c:pt>
                <c:pt idx="9">
                  <c:v>245</c:v>
                </c:pt>
                <c:pt idx="10">
                  <c:v>269</c:v>
                </c:pt>
                <c:pt idx="11">
                  <c:v>293</c:v>
                </c:pt>
                <c:pt idx="12">
                  <c:v>317</c:v>
                </c:pt>
                <c:pt idx="13">
                  <c:v>341</c:v>
                </c:pt>
                <c:pt idx="14">
                  <c:v>364</c:v>
                </c:pt>
                <c:pt idx="15">
                  <c:v>388</c:v>
                </c:pt>
                <c:pt idx="16">
                  <c:v>411</c:v>
                </c:pt>
                <c:pt idx="17">
                  <c:v>435</c:v>
                </c:pt>
                <c:pt idx="18">
                  <c:v>458</c:v>
                </c:pt>
                <c:pt idx="19">
                  <c:v>481</c:v>
                </c:pt>
                <c:pt idx="20">
                  <c:v>504</c:v>
                </c:pt>
                <c:pt idx="21">
                  <c:v>528</c:v>
                </c:pt>
                <c:pt idx="22">
                  <c:v>551</c:v>
                </c:pt>
              </c:numCache>
            </c:numRef>
          </c:xVal>
          <c:yVal>
            <c:numRef>
              <c:f>'[K0 пробный опыт.xlsx]1504 Обработка'!$F$3:$F$16,'[K0 пробный опыт.xlsx]1504 Обработка'!$F$33:$F$41</c:f>
              <c:numCache>
                <c:formatCode>General</c:formatCode>
                <c:ptCount val="23"/>
                <c:pt idx="0">
                  <c:v>24</c:v>
                </c:pt>
                <c:pt idx="1">
                  <c:v>37</c:v>
                </c:pt>
                <c:pt idx="2">
                  <c:v>52</c:v>
                </c:pt>
                <c:pt idx="3">
                  <c:v>68</c:v>
                </c:pt>
                <c:pt idx="4">
                  <c:v>83</c:v>
                </c:pt>
                <c:pt idx="5">
                  <c:v>96</c:v>
                </c:pt>
                <c:pt idx="6">
                  <c:v>108</c:v>
                </c:pt>
                <c:pt idx="7">
                  <c:v>122</c:v>
                </c:pt>
                <c:pt idx="8">
                  <c:v>134</c:v>
                </c:pt>
                <c:pt idx="9">
                  <c:v>150</c:v>
                </c:pt>
                <c:pt idx="10">
                  <c:v>161</c:v>
                </c:pt>
                <c:pt idx="11">
                  <c:v>173</c:v>
                </c:pt>
                <c:pt idx="12">
                  <c:v>188</c:v>
                </c:pt>
                <c:pt idx="13">
                  <c:v>202</c:v>
                </c:pt>
                <c:pt idx="14">
                  <c:v>215</c:v>
                </c:pt>
                <c:pt idx="15">
                  <c:v>231</c:v>
                </c:pt>
                <c:pt idx="16">
                  <c:v>246</c:v>
                </c:pt>
                <c:pt idx="17">
                  <c:v>263</c:v>
                </c:pt>
                <c:pt idx="18">
                  <c:v>280</c:v>
                </c:pt>
                <c:pt idx="19">
                  <c:v>298</c:v>
                </c:pt>
                <c:pt idx="20">
                  <c:v>316</c:v>
                </c:pt>
                <c:pt idx="21">
                  <c:v>336</c:v>
                </c:pt>
                <c:pt idx="22">
                  <c:v>356</c:v>
                </c:pt>
              </c:numCache>
            </c:numRef>
          </c:yVal>
          <c:smooth val="1"/>
        </c:ser>
        <c:ser>
          <c:idx val="1"/>
          <c:order val="1"/>
          <c:tx>
            <c:v>Цикл разгрузки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'[K0 пробный опыт.xlsx]1504 Обработка'!$E$16:$E$32</c:f>
              <c:numCache>
                <c:formatCode>General</c:formatCode>
                <c:ptCount val="17"/>
                <c:pt idx="0">
                  <c:v>341</c:v>
                </c:pt>
                <c:pt idx="1">
                  <c:v>316</c:v>
                </c:pt>
                <c:pt idx="2">
                  <c:v>291</c:v>
                </c:pt>
                <c:pt idx="3">
                  <c:v>266</c:v>
                </c:pt>
                <c:pt idx="4">
                  <c:v>241</c:v>
                </c:pt>
                <c:pt idx="5">
                  <c:v>216</c:v>
                </c:pt>
                <c:pt idx="6">
                  <c:v>192</c:v>
                </c:pt>
                <c:pt idx="7">
                  <c:v>167</c:v>
                </c:pt>
                <c:pt idx="8">
                  <c:v>152</c:v>
                </c:pt>
                <c:pt idx="9">
                  <c:v>167</c:v>
                </c:pt>
                <c:pt idx="10">
                  <c:v>192</c:v>
                </c:pt>
                <c:pt idx="11">
                  <c:v>217</c:v>
                </c:pt>
                <c:pt idx="12">
                  <c:v>242</c:v>
                </c:pt>
                <c:pt idx="13">
                  <c:v>267</c:v>
                </c:pt>
                <c:pt idx="14">
                  <c:v>291</c:v>
                </c:pt>
                <c:pt idx="15">
                  <c:v>316</c:v>
                </c:pt>
                <c:pt idx="16">
                  <c:v>341</c:v>
                </c:pt>
              </c:numCache>
            </c:numRef>
          </c:xVal>
          <c:yVal>
            <c:numRef>
              <c:f>'[K0 пробный опыт.xlsx]1504 Обработка'!$F$16:$F$32</c:f>
              <c:numCache>
                <c:formatCode>General</c:formatCode>
                <c:ptCount val="17"/>
                <c:pt idx="0">
                  <c:v>202</c:v>
                </c:pt>
                <c:pt idx="1">
                  <c:v>198</c:v>
                </c:pt>
                <c:pt idx="2">
                  <c:v>195</c:v>
                </c:pt>
                <c:pt idx="3">
                  <c:v>191</c:v>
                </c:pt>
                <c:pt idx="4">
                  <c:v>186</c:v>
                </c:pt>
                <c:pt idx="5">
                  <c:v>181</c:v>
                </c:pt>
                <c:pt idx="6">
                  <c:v>175</c:v>
                </c:pt>
                <c:pt idx="7">
                  <c:v>168</c:v>
                </c:pt>
                <c:pt idx="8">
                  <c:v>162</c:v>
                </c:pt>
                <c:pt idx="9">
                  <c:v>165</c:v>
                </c:pt>
                <c:pt idx="10">
                  <c:v>169</c:v>
                </c:pt>
                <c:pt idx="11">
                  <c:v>173</c:v>
                </c:pt>
                <c:pt idx="12">
                  <c:v>178</c:v>
                </c:pt>
                <c:pt idx="13">
                  <c:v>183</c:v>
                </c:pt>
                <c:pt idx="14">
                  <c:v>188</c:v>
                </c:pt>
                <c:pt idx="15">
                  <c:v>194</c:v>
                </c:pt>
                <c:pt idx="16">
                  <c:v>200</c:v>
                </c:pt>
              </c:numCache>
            </c:numRef>
          </c:yVal>
          <c:smooth val="1"/>
        </c:ser>
        <c:ser>
          <c:idx val="2"/>
          <c:order val="2"/>
          <c:tx>
            <c:v>к0=0,4</c:v>
          </c:tx>
          <c:spPr>
            <a:ln w="63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'[K0 пробный опыт.xlsx]1504 Обработка'!$X$3:$Y$3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Обработка'!$Z$3:$AA$3</c:f>
              <c:numCache>
                <c:formatCode>General</c:formatCode>
                <c:ptCount val="2"/>
                <c:pt idx="0">
                  <c:v>0</c:v>
                </c:pt>
                <c:pt idx="1">
                  <c:v>240</c:v>
                </c:pt>
              </c:numCache>
            </c:numRef>
          </c:yVal>
          <c:smooth val="1"/>
        </c:ser>
        <c:ser>
          <c:idx val="3"/>
          <c:order val="3"/>
          <c:tx>
            <c:v>ko=0.5</c:v>
          </c:tx>
          <c:spPr>
            <a:ln w="63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'[K0 пробный опыт.xlsx]1504 Обработка'!$X$4:$Y$4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Обработка'!$Z$4:$AA$4</c:f>
              <c:numCache>
                <c:formatCode>General</c:formatCode>
                <c:ptCount val="2"/>
                <c:pt idx="0">
                  <c:v>0</c:v>
                </c:pt>
                <c:pt idx="1">
                  <c:v>300</c:v>
                </c:pt>
              </c:numCache>
            </c:numRef>
          </c:yVal>
          <c:smooth val="1"/>
        </c:ser>
        <c:ser>
          <c:idx val="4"/>
          <c:order val="4"/>
          <c:tx>
            <c:v>ko=0.55</c:v>
          </c:tx>
          <c:spPr>
            <a:ln w="63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'[K0 пробный опыт.xlsx]1504 Обработка'!$X$5:$Y$5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Обработка'!$Z$5:$AA$5</c:f>
              <c:numCache>
                <c:formatCode>General</c:formatCode>
                <c:ptCount val="2"/>
                <c:pt idx="0">
                  <c:v>0</c:v>
                </c:pt>
                <c:pt idx="1">
                  <c:v>330</c:v>
                </c:pt>
              </c:numCache>
            </c:numRef>
          </c:yVal>
          <c:smooth val="1"/>
        </c:ser>
        <c:ser>
          <c:idx val="5"/>
          <c:order val="5"/>
          <c:tx>
            <c:v>к0=0.6</c:v>
          </c:tx>
          <c:spPr>
            <a:ln w="63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'[K0 пробный опыт.xlsx]1504 Обработка'!$X$6:$Y$6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Обработка'!$Z$6:$AA$6</c:f>
              <c:numCache>
                <c:formatCode>General</c:formatCode>
                <c:ptCount val="2"/>
                <c:pt idx="0">
                  <c:v>0</c:v>
                </c:pt>
                <c:pt idx="1">
                  <c:v>360</c:v>
                </c:pt>
              </c:numCache>
            </c:numRef>
          </c:yVal>
          <c:smooth val="1"/>
        </c:ser>
        <c:ser>
          <c:idx val="6"/>
          <c:order val="6"/>
          <c:tx>
            <c:v>к0=0,65</c:v>
          </c:tx>
          <c:spPr>
            <a:ln w="63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'[K0 пробный опыт.xlsx]1504 Обработка'!$X$7:$Y$7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Обработка'!$Z$7:$AA$7</c:f>
              <c:numCache>
                <c:formatCode>General</c:formatCode>
                <c:ptCount val="2"/>
                <c:pt idx="0">
                  <c:v>0</c:v>
                </c:pt>
                <c:pt idx="1">
                  <c:v>390</c:v>
                </c:pt>
              </c:numCache>
            </c:numRef>
          </c:yVal>
          <c:smooth val="1"/>
        </c:ser>
        <c:ser>
          <c:idx val="7"/>
          <c:order val="7"/>
          <c:tx>
            <c:v>к0=0,7</c:v>
          </c:tx>
          <c:spPr>
            <a:ln w="63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'[K0 пробный опыт.xlsx]1504 Обработка'!$X$8:$Y$8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Обработка'!$Z$8:$AA$8</c:f>
              <c:numCache>
                <c:formatCode>General</c:formatCode>
                <c:ptCount val="2"/>
                <c:pt idx="0">
                  <c:v>0</c:v>
                </c:pt>
                <c:pt idx="1">
                  <c:v>420</c:v>
                </c:pt>
              </c:numCache>
            </c:numRef>
          </c:yVal>
          <c:smooth val="1"/>
        </c:ser>
        <c:ser>
          <c:idx val="8"/>
          <c:order val="8"/>
          <c:tx>
            <c:v>к0=0,8</c:v>
          </c:tx>
          <c:spPr>
            <a:ln w="63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'[K0 пробный опыт.xlsx]1504 Обработка'!$X$9:$Y$9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Обработка'!$Z$9:$AA$9</c:f>
              <c:numCache>
                <c:formatCode>General</c:formatCode>
                <c:ptCount val="2"/>
                <c:pt idx="0">
                  <c:v>0</c:v>
                </c:pt>
                <c:pt idx="1">
                  <c:v>480</c:v>
                </c:pt>
              </c:numCache>
            </c:numRef>
          </c:yVal>
          <c:smooth val="1"/>
        </c:ser>
        <c:ser>
          <c:idx val="9"/>
          <c:order val="9"/>
          <c:tx>
            <c:v>к0=1,0</c:v>
          </c:tx>
          <c:spPr>
            <a:ln w="63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'[K0 пробный опыт.xlsx]1504 Обработка'!$X$10:$Y$10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Обработка'!$Z$10:$AA$10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yVal>
          <c:smooth val="1"/>
        </c:ser>
        <c:ser>
          <c:idx val="10"/>
          <c:order val="10"/>
          <c:tx>
            <c:v>к0=1,2</c:v>
          </c:tx>
          <c:spPr>
            <a:ln w="63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'[K0 пробный опыт.xlsx]1504 Обработка'!$X$11:$Y$11</c:f>
              <c:numCache>
                <c:formatCode>General</c:formatCode>
                <c:ptCount val="2"/>
                <c:pt idx="0">
                  <c:v>0</c:v>
                </c:pt>
                <c:pt idx="1">
                  <c:v>600</c:v>
                </c:pt>
              </c:numCache>
            </c:numRef>
          </c:xVal>
          <c:yVal>
            <c:numRef>
              <c:f>'[K0 пробный опыт.xlsx]1504 Обработка'!$Z$11:$AA$11</c:f>
              <c:numCache>
                <c:formatCode>General</c:formatCode>
                <c:ptCount val="2"/>
                <c:pt idx="0">
                  <c:v>0</c:v>
                </c:pt>
                <c:pt idx="1">
                  <c:v>720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343312"/>
        <c:axId val="157343872"/>
      </c:scatterChart>
      <c:valAx>
        <c:axId val="157343312"/>
        <c:scaling>
          <c:orientation val="minMax"/>
          <c:max val="6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Sigma'</a:t>
                </a:r>
                <a:r>
                  <a:rPr lang="en-US" baseline="0"/>
                  <a:t> 1, kPa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43872"/>
        <c:crosses val="autoZero"/>
        <c:crossBetween val="midCat"/>
        <c:majorUnit val="50"/>
      </c:valAx>
      <c:valAx>
        <c:axId val="157343872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Sigma' 3,kPa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343312"/>
        <c:crosses val="autoZero"/>
        <c:crossBetween val="midCat"/>
        <c:majorUnit val="5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0AC45-8F11-BB46-99AC-45EDE03EE83C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F439E-70C9-0644-90A0-0BA5426AF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3238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8388" y="744538"/>
            <a:ext cx="465772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722C54E-6E79-48F7-9228-CA3BA8DA3D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02180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70125"/>
            <a:ext cx="7773988" cy="15668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1788"/>
            <a:ext cx="6402388" cy="18684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34010-DB72-457C-94EC-F63470EAF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1161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204A9E-E635-4ABD-A94B-62BAC59C03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22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988" y="292100"/>
            <a:ext cx="2057400" cy="6237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21388" cy="6237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DDCF76-2160-4F0F-8F1A-B33EC9BA85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174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31188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632955-5CC7-451C-9C4E-1EB5E6DB7F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06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79793-7F87-4F34-A941-3FA2EB874D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84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695825"/>
            <a:ext cx="7773987" cy="14525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097213"/>
            <a:ext cx="7773987" cy="15986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8D9B4-F4D9-4F69-ACD6-714EAE6989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374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04975"/>
            <a:ext cx="4038600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04975"/>
            <a:ext cx="4040188" cy="4824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F9C3D-51C1-446E-9145-6B000DBDE6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6305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317750"/>
            <a:ext cx="4040188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6613" y="1636713"/>
            <a:ext cx="4041775" cy="681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6613" y="2317750"/>
            <a:ext cx="4041775" cy="4211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2E189D-700B-4C54-A620-AC9BB4E12C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142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CF96E-C9AD-4A45-94DE-FABC136C5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242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27724-F521-4958-B661-A959DFE8297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485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8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90513"/>
            <a:ext cx="5113338" cy="62388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28763"/>
            <a:ext cx="3008313" cy="50006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5ECBB3-ED15-4258-99E4-0F7402B8B5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677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116513"/>
            <a:ext cx="548798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52463"/>
            <a:ext cx="5487987" cy="43862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9763"/>
            <a:ext cx="5487987" cy="858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9D3185-F2BF-441A-BEC3-C6A69D2152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676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311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4975"/>
            <a:ext cx="82311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56388"/>
            <a:ext cx="213360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56388"/>
            <a:ext cx="2897188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ru-RU" smtClean="0"/>
              <a:t>11.04.2014 МГУ ИГЭ РАН   Научно-практическая лекция на тему: «Гидрогеологические методы в составе инженерно-геологических изысканий»   РОСАТОМ 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4788" y="6656388"/>
            <a:ext cx="2133600" cy="50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4019" tIns="47009" rIns="94019" bIns="470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2334C77C-E86A-42AD-B77A-05ACB7AC7A7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2pPr>
      <a:lvl3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3pPr>
      <a:lvl4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4pPr>
      <a:lvl5pPr algn="ctr" defTabSz="939800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39800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2425" indent="-352425" algn="l" defTabSz="939800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63588" indent="-293688" algn="l" defTabSz="939800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74750" indent="-234950" algn="l" defTabSz="939800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44650" indent="-234950" algn="l" defTabSz="9398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16138" indent="-236538" algn="l" defTabSz="939800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5733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305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4877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44938" indent="-236538" algn="l" defTabSz="939800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xey.bershov@petromodeling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Blue-and-green-abstract-space-curve_1920x120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8" t="43042" r="6864" b="9917"/>
          <a:stretch/>
        </p:blipFill>
        <p:spPr>
          <a:xfrm>
            <a:off x="-656232" y="2404464"/>
            <a:ext cx="9801821" cy="2012728"/>
          </a:xfrm>
          <a:prstGeom prst="rect">
            <a:avLst/>
          </a:prstGeom>
        </p:spPr>
      </p:pic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359086" y="3014574"/>
            <a:ext cx="8786502" cy="88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20979" bIns="45151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2800" b="1" dirty="0">
                <a:latin typeface="+mn-lt"/>
              </a:rPr>
              <a:t>Новая методика проведения инженерно-геологических изысканий на площадных объектах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26714" y="4812478"/>
            <a:ext cx="8666632" cy="101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019" tIns="47009" rIns="94019" bIns="47009"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altLang="ru-RU" sz="1400" b="1" dirty="0" err="1">
                <a:latin typeface="Calibri" panose="020F0502020204030204" pitchFamily="34" charset="0"/>
              </a:rPr>
              <a:t>Бершов</a:t>
            </a:r>
            <a:r>
              <a:rPr lang="ru-RU" altLang="ru-RU" sz="1400" b="1" dirty="0">
                <a:latin typeface="Calibri" panose="020F0502020204030204" pitchFamily="34" charset="0"/>
              </a:rPr>
              <a:t> Алексей Викторович</a:t>
            </a:r>
          </a:p>
          <a:p>
            <a:pPr marL="0" indent="0">
              <a:spcBef>
                <a:spcPct val="50000"/>
              </a:spcBef>
            </a:pPr>
            <a:r>
              <a:rPr lang="ru-RU" altLang="ru-RU" sz="1400" b="1" dirty="0">
                <a:latin typeface="Calibri" panose="020F0502020204030204" pitchFamily="34" charset="0"/>
              </a:rPr>
              <a:t>Генеральный директор ГК </a:t>
            </a:r>
            <a:r>
              <a:rPr lang="ru-RU" altLang="ru-RU" sz="1400" b="1" dirty="0" err="1">
                <a:latin typeface="Calibri" panose="020F0502020204030204" pitchFamily="34" charset="0"/>
              </a:rPr>
              <a:t>ПетроМоделинг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ru-RU" altLang="ru-RU" sz="1400" b="1" dirty="0">
                <a:latin typeface="Calibri" panose="020F0502020204030204" pitchFamily="34" charset="0"/>
              </a:rPr>
              <a:t> Геологический факультет МГУ им. М. В. Ломоносова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altLang="ru-RU" sz="1400" b="1" dirty="0" smtClean="0">
                <a:latin typeface="Calibri" panose="020F0502020204030204" pitchFamily="34" charset="0"/>
              </a:rPr>
              <a:t>+79030040259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ru-RU" sz="1400" b="1" dirty="0" smtClean="0">
                <a:latin typeface="Calibri" panose="020F0502020204030204" pitchFamily="34" charset="0"/>
                <a:hlinkClick r:id="rId3"/>
              </a:rPr>
              <a:t>Alexey.bershov@petromodeling.com</a:t>
            </a:r>
            <a:r>
              <a:rPr lang="en-US" altLang="ru-RU" sz="1400" b="1" dirty="0" smtClean="0">
                <a:latin typeface="Calibri" panose="020F0502020204030204" pitchFamily="34" charset="0"/>
              </a:rPr>
              <a:t> </a:t>
            </a:r>
            <a:endParaRPr lang="ru-RU" altLang="ru-RU" sz="1400" b="1" dirty="0">
              <a:latin typeface="Calibri" panose="020F0502020204030204" pitchFamily="34" charset="0"/>
            </a:endParaRPr>
          </a:p>
          <a:p>
            <a:pPr marL="0" indent="0">
              <a:spcBef>
                <a:spcPct val="50000"/>
              </a:spcBef>
            </a:pPr>
            <a:endParaRPr lang="ru-RU" altLang="ru-RU" sz="1400" b="1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1400" b="1" dirty="0">
              <a:latin typeface="Calibri" panose="020F0502020204030204" pitchFamily="34" charset="0"/>
            </a:endParaRPr>
          </a:p>
        </p:txBody>
      </p:sp>
      <p:pic>
        <p:nvPicPr>
          <p:cNvPr id="15" name="Picture 8" descr="pm_magazine_back_05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6" t="22042" r="48857" b="68416"/>
          <a:stretch/>
        </p:blipFill>
        <p:spPr>
          <a:xfrm>
            <a:off x="5509061" y="5825597"/>
            <a:ext cx="3466368" cy="1180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595313" y="714959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Определение порового давления</a:t>
            </a:r>
            <a:r>
              <a:rPr lang="en-US" altLang="ru-RU" b="1" u="sng" dirty="0" smtClean="0">
                <a:latin typeface="+mn-lt"/>
              </a:rPr>
              <a:t> (U)</a:t>
            </a:r>
            <a:r>
              <a:rPr lang="ru-RU" altLang="ru-RU" b="1" u="sng" dirty="0" smtClean="0">
                <a:latin typeface="+mn-lt"/>
              </a:rPr>
              <a:t> в глинах методом диссипации при статическом зондировании</a:t>
            </a:r>
            <a:endParaRPr lang="ru-RU" altLang="ru-RU" b="1" u="sng" dirty="0">
              <a:latin typeface="+mn-lt"/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7" y="1699041"/>
            <a:ext cx="7382905" cy="44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3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2265" y="594034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-101197" y="4152561"/>
            <a:ext cx="184763" cy="3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2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64" y="6705186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73635" y="270868"/>
            <a:ext cx="8229600" cy="646331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u="sng" dirty="0" smtClean="0">
                <a:latin typeface="+mn-lt"/>
              </a:rPr>
              <a:t>Принципиальная схема опробования геологического тела (ИГЭ) для корректного применения нелинейной модели </a:t>
            </a:r>
            <a:r>
              <a:rPr lang="en-US" altLang="ru-RU" sz="1800" b="1" u="sng" dirty="0" smtClean="0">
                <a:latin typeface="+mn-lt"/>
              </a:rPr>
              <a:t>HS</a:t>
            </a:r>
            <a:endParaRPr lang="ru-RU" altLang="ru-RU" sz="1800" b="1" u="sng" dirty="0">
              <a:latin typeface="+mn-lt"/>
            </a:endParaRPr>
          </a:p>
        </p:txBody>
      </p:sp>
      <p:pic>
        <p:nvPicPr>
          <p:cNvPr id="26" name="Рисунок 25" descr="схема опробования ИГЭ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" t="38512" r="610" b="38403"/>
          <a:stretch>
            <a:fillRect/>
          </a:stretch>
        </p:blipFill>
        <p:spPr bwMode="auto">
          <a:xfrm>
            <a:off x="1512403" y="2733034"/>
            <a:ext cx="6487487" cy="2639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 стрелкой 5"/>
          <p:cNvCxnSpPr/>
          <p:nvPr/>
        </p:nvCxnSpPr>
        <p:spPr bwMode="auto">
          <a:xfrm flipV="1">
            <a:off x="1512403" y="4734563"/>
            <a:ext cx="1080138" cy="9001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>
            <a:off x="2952587" y="2222261"/>
            <a:ext cx="360046" cy="6629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 стрелкой 29"/>
          <p:cNvCxnSpPr/>
          <p:nvPr/>
        </p:nvCxnSpPr>
        <p:spPr bwMode="auto">
          <a:xfrm flipV="1">
            <a:off x="1512403" y="4014471"/>
            <a:ext cx="360046" cy="16198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 стрелкой 31"/>
          <p:cNvCxnSpPr/>
          <p:nvPr/>
        </p:nvCxnSpPr>
        <p:spPr bwMode="auto">
          <a:xfrm flipV="1">
            <a:off x="1512403" y="3245589"/>
            <a:ext cx="1260161" cy="23887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1512403" y="1699041"/>
            <a:ext cx="636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референсных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образцов из кровли геологического тела, при существенно негоризонтальном залегании, отбор из части с наименьшей глубиной.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2311" y="5649607"/>
            <a:ext cx="252032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образцов с применением капсульных грунтоносов («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двухколонковых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 Нелинейные модели чрезвычайно чувствительны к качеству отбора образцов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78093" y="5672628"/>
            <a:ext cx="4675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 образцов с различных глубин из геологического тела, для выявления возможных закономерностей при различных </a:t>
            </a:r>
            <a:r>
              <a:rPr lang="en-US" sz="14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охватывающих весь диапазон возможных нагрузок на геологическое тело.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9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32265" y="594034"/>
            <a:ext cx="82296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15" name="Rectangle 39"/>
          <p:cNvSpPr>
            <a:spLocks noChangeArrowheads="1"/>
          </p:cNvSpPr>
          <p:nvPr/>
        </p:nvSpPr>
        <p:spPr bwMode="auto">
          <a:xfrm>
            <a:off x="-101197" y="4152561"/>
            <a:ext cx="184763" cy="3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2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164" y="6705186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573635" y="270868"/>
            <a:ext cx="8229600" cy="646331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/>
          <a:p>
            <a:pPr algn="ctr"/>
            <a:r>
              <a:rPr lang="ru-RU" altLang="ru-RU" sz="1800" b="1" u="sng" dirty="0" smtClean="0">
                <a:latin typeface="+mn-lt"/>
              </a:rPr>
              <a:t>Основные «сложные» моменты проведения лабораторных испытаний для корректного применения нелинейной модели </a:t>
            </a:r>
            <a:r>
              <a:rPr lang="en-US" altLang="ru-RU" sz="1800" b="1" u="sng" dirty="0" smtClean="0">
                <a:latin typeface="+mn-lt"/>
              </a:rPr>
              <a:t>HS</a:t>
            </a:r>
            <a:endParaRPr lang="ru-RU" altLang="ru-RU" sz="1800" b="1" u="sng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4700" y="1016740"/>
            <a:ext cx="80674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Невозможность обойтись стандартной фразой «сделать по ГОСТ», распространенной при проведении сдвиговых испытаний при нагрузках «1-2-3» и компрессионных испытаниях «0,5-1-2-3-4-5-6»;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результатов лабораторных исследований от выбранных моделей поведения грунтов, типов поведения массивов («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дреннированное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недренированное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А, В, С»),  видов расчетных схем (пластические расчеты, консолидация, фильтрация и т.п.);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ГОСТ на определение большинства параметров нелинейных моделей;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результат испытаний выбора схемы испытаний, которая определяется будущими условиями работы грунтового массива;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результат параметра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Скемптона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и применения противодавления; 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результат скорости испытаний как трехосных, так и одометрических;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результат боковых давлений, часто определяемых «бытовым» давлением (требующего отдельного определения проектировщиком, поскольку не ясна схема его расчета);</a:t>
            </a:r>
          </a:p>
          <a:p>
            <a:pPr marL="342900" indent="-342900">
              <a:buAutoNum type="arabicPeriod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влияние на результаты моделирования параметров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OCR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большее чем влияние прочностных и деформационных свойств.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13790" y="287689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Определение </a:t>
            </a:r>
            <a:r>
              <a:rPr lang="en-US" altLang="ru-RU" b="1" u="sng" dirty="0" smtClean="0">
                <a:latin typeface="+mn-lt"/>
              </a:rPr>
              <a:t>K0 </a:t>
            </a:r>
            <a:r>
              <a:rPr lang="ru-RU" altLang="ru-RU" b="1" u="sng" dirty="0" smtClean="0">
                <a:latin typeface="+mn-lt"/>
              </a:rPr>
              <a:t>для нормально уплотненного грунта</a:t>
            </a:r>
            <a:endParaRPr lang="ru-RU" altLang="ru-RU" b="1" u="sng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353446"/>
              </p:ext>
            </p:extLst>
          </p:nvPr>
        </p:nvGraphicFramePr>
        <p:xfrm>
          <a:off x="792311" y="775190"/>
          <a:ext cx="7951079" cy="593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03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44" y="1569406"/>
            <a:ext cx="8202170" cy="4429743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94496" y="477044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Изменение объемных и вертикальных деформаций в ходе опыта при </a:t>
            </a:r>
            <a:r>
              <a:rPr lang="en-US" altLang="ru-RU" b="1" u="sng" dirty="0" smtClean="0">
                <a:latin typeface="+mn-lt"/>
              </a:rPr>
              <a:t>K0</a:t>
            </a:r>
            <a:r>
              <a:rPr lang="ru-RU" altLang="ru-RU" b="1" u="sng" dirty="0" smtClean="0">
                <a:latin typeface="+mn-lt"/>
              </a:rPr>
              <a:t>-консолидации</a:t>
            </a:r>
            <a:r>
              <a:rPr lang="en-US" altLang="ru-RU" b="1" u="sng" dirty="0" smtClean="0">
                <a:latin typeface="+mn-lt"/>
              </a:rPr>
              <a:t> </a:t>
            </a:r>
            <a:r>
              <a:rPr lang="ru-RU" altLang="ru-RU" b="1" u="sng" dirty="0" smtClean="0">
                <a:latin typeface="+mn-lt"/>
              </a:rPr>
              <a:t>для нормально уплотненного грунта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13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0" y="1791016"/>
            <a:ext cx="8140470" cy="4594692"/>
          </a:xfrm>
          <a:prstGeom prst="rect">
            <a:avLst/>
          </a:prstGeom>
        </p:spPr>
      </p:pic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55875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3256" y="768884"/>
            <a:ext cx="8224958" cy="38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Создание геологических тел на основе построенных поверхностей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17319" y="5114257"/>
            <a:ext cx="928134" cy="3386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</a:rPr>
              <a:t>К</a:t>
            </a:r>
            <a:r>
              <a:rPr lang="en-US" sz="1600" baseline="-25000" dirty="0">
                <a:solidFill>
                  <a:srgbClr val="C00000"/>
                </a:solidFill>
              </a:rPr>
              <a:t>1</a:t>
            </a:r>
            <a:r>
              <a:rPr lang="en-US" sz="1600" dirty="0">
                <a:solidFill>
                  <a:srgbClr val="C00000"/>
                </a:solidFill>
              </a:rPr>
              <a:t>al</a:t>
            </a:r>
            <a:r>
              <a:rPr lang="en-US" sz="1600" baseline="30000" dirty="0">
                <a:solidFill>
                  <a:srgbClr val="C00000"/>
                </a:solidFill>
              </a:rPr>
              <a:t>3</a:t>
            </a:r>
            <a:endParaRPr lang="ru-RU" sz="1600" baseline="30000" dirty="0">
              <a:solidFill>
                <a:srgbClr val="C00000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1847080" y="5165027"/>
            <a:ext cx="1028274" cy="178233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 стрелкой 24"/>
          <p:cNvCxnSpPr/>
          <p:nvPr/>
        </p:nvCxnSpPr>
        <p:spPr bwMode="auto">
          <a:xfrm flipH="1" flipV="1">
            <a:off x="5601674" y="4941851"/>
            <a:ext cx="1550677" cy="882846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 стрелкой 26"/>
          <p:cNvCxnSpPr/>
          <p:nvPr/>
        </p:nvCxnSpPr>
        <p:spPr bwMode="auto">
          <a:xfrm flipV="1">
            <a:off x="1427729" y="3182351"/>
            <a:ext cx="611495" cy="37720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Прямоугольник 27"/>
          <p:cNvSpPr/>
          <p:nvPr/>
        </p:nvSpPr>
        <p:spPr>
          <a:xfrm>
            <a:off x="4294929" y="5848002"/>
            <a:ext cx="1092207" cy="3386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</a:rPr>
              <a:t>dp</a:t>
            </a:r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ru-RU" sz="1600" dirty="0">
                <a:solidFill>
                  <a:srgbClr val="C00000"/>
                </a:solidFill>
              </a:rPr>
              <a:t>К</a:t>
            </a:r>
            <a:r>
              <a:rPr lang="en-US" sz="1600" baseline="-25000" dirty="0">
                <a:solidFill>
                  <a:srgbClr val="C00000"/>
                </a:solidFill>
              </a:rPr>
              <a:t>1</a:t>
            </a:r>
            <a:r>
              <a:rPr lang="en-US" sz="1600" dirty="0">
                <a:solidFill>
                  <a:srgbClr val="C00000"/>
                </a:solidFill>
              </a:rPr>
              <a:t>al</a:t>
            </a:r>
            <a:r>
              <a:rPr lang="en-US" sz="1600" baseline="30000" dirty="0">
                <a:solidFill>
                  <a:srgbClr val="C00000"/>
                </a:solidFill>
              </a:rPr>
              <a:t>3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endParaRPr lang="ru-RU" sz="1600" baseline="30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H="1" flipV="1">
            <a:off x="3900107" y="5165027"/>
            <a:ext cx="677768" cy="73341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 стрелкой 30"/>
          <p:cNvCxnSpPr/>
          <p:nvPr/>
        </p:nvCxnSpPr>
        <p:spPr bwMode="auto">
          <a:xfrm flipH="1">
            <a:off x="6856930" y="3716852"/>
            <a:ext cx="550996" cy="65858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4188947" y="2035721"/>
            <a:ext cx="932583" cy="3386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+mj-lt"/>
              </a:rPr>
              <a:t>dprQ</a:t>
            </a:r>
            <a:r>
              <a:rPr lang="en-US" sz="1600" b="1" baseline="-25000" dirty="0" err="1">
                <a:solidFill>
                  <a:srgbClr val="C00000"/>
                </a:solidFill>
                <a:latin typeface="+mj-lt"/>
              </a:rPr>
              <a:t>II</a:t>
            </a:r>
            <a:r>
              <a:rPr lang="en-US" sz="1600" b="1" baseline="-25000" dirty="0" err="1">
                <a:solidFill>
                  <a:srgbClr val="C00000"/>
                </a:solidFill>
              </a:rPr>
              <a:t>I</a:t>
            </a:r>
            <a:r>
              <a:rPr lang="en-US" sz="1600" b="1" baseline="-25000" dirty="0">
                <a:solidFill>
                  <a:srgbClr val="C00000"/>
                </a:solidFill>
              </a:rPr>
              <a:t>-IV</a:t>
            </a:r>
            <a:endParaRPr lang="ru-RU" sz="1600" b="1" baseline="-250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33" name="Прямая со стрелкой 32"/>
          <p:cNvCxnSpPr/>
          <p:nvPr/>
        </p:nvCxnSpPr>
        <p:spPr bwMode="auto">
          <a:xfrm flipH="1">
            <a:off x="3900109" y="2405118"/>
            <a:ext cx="353682" cy="439105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Прямоугольник 20"/>
          <p:cNvSpPr/>
          <p:nvPr/>
        </p:nvSpPr>
        <p:spPr>
          <a:xfrm>
            <a:off x="1466751" y="5941988"/>
            <a:ext cx="928134" cy="3386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+mj-lt"/>
              </a:rPr>
              <a:t>К</a:t>
            </a:r>
            <a:r>
              <a:rPr lang="en-US" sz="1600" baseline="-25000" dirty="0">
                <a:solidFill>
                  <a:srgbClr val="C00000"/>
                </a:solidFill>
                <a:latin typeface="+mj-lt"/>
              </a:rPr>
              <a:t>1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ap-al</a:t>
            </a:r>
            <a:endParaRPr lang="ru-RU" sz="16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2224616" y="5664395"/>
            <a:ext cx="732457" cy="46809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 стрелкой 34"/>
          <p:cNvCxnSpPr/>
          <p:nvPr/>
        </p:nvCxnSpPr>
        <p:spPr bwMode="auto">
          <a:xfrm flipH="1" flipV="1">
            <a:off x="5323096" y="5211020"/>
            <a:ext cx="756865" cy="76024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Прямоугольник 35"/>
          <p:cNvSpPr/>
          <p:nvPr/>
        </p:nvSpPr>
        <p:spPr>
          <a:xfrm>
            <a:off x="914748" y="3504701"/>
            <a:ext cx="1124475" cy="3386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+mj-lt"/>
              </a:rPr>
              <a:t>К</a:t>
            </a:r>
            <a:r>
              <a:rPr lang="ru-RU" sz="16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ru-RU" sz="1600" dirty="0">
                <a:solidFill>
                  <a:srgbClr val="C00000"/>
                </a:solidFill>
                <a:latin typeface="+mj-lt"/>
              </a:rPr>
              <a:t>с</a:t>
            </a:r>
            <a:r>
              <a:rPr lang="en-US" sz="1600" dirty="0">
                <a:solidFill>
                  <a:srgbClr val="C00000"/>
                </a:solidFill>
                <a:latin typeface="+mj-lt"/>
              </a:rPr>
              <a:t>m</a:t>
            </a:r>
            <a:endParaRPr lang="ru-RU" sz="1600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66563" y="5898442"/>
            <a:ext cx="1402176" cy="3386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+mj-lt"/>
              </a:rPr>
              <a:t>fglQ</a:t>
            </a:r>
            <a:r>
              <a:rPr lang="en-US" sz="1600" baseline="-25000" dirty="0" err="1">
                <a:solidFill>
                  <a:srgbClr val="C00000"/>
                </a:solidFill>
                <a:latin typeface="+mj-lt"/>
              </a:rPr>
              <a:t>II</a:t>
            </a:r>
            <a:r>
              <a:rPr lang="en-US" sz="1600" dirty="0" err="1">
                <a:solidFill>
                  <a:srgbClr val="C00000"/>
                </a:solidFill>
              </a:rPr>
              <a:t>dn-ms</a:t>
            </a:r>
            <a:endParaRPr lang="ru-RU" sz="1600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10241" y="5790474"/>
            <a:ext cx="1402176" cy="3386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+mj-lt"/>
              </a:rPr>
              <a:t>fglQ</a:t>
            </a:r>
            <a:r>
              <a:rPr lang="en-US" sz="1600" baseline="-25000" dirty="0" err="1">
                <a:solidFill>
                  <a:srgbClr val="C00000"/>
                </a:solidFill>
                <a:latin typeface="+mj-lt"/>
              </a:rPr>
              <a:t>II</a:t>
            </a:r>
            <a:r>
              <a:rPr lang="en-US" sz="1600" dirty="0" err="1">
                <a:solidFill>
                  <a:srgbClr val="C00000"/>
                </a:solidFill>
              </a:rPr>
              <a:t>ms</a:t>
            </a:r>
            <a:endParaRPr lang="ru-RU" sz="1600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46847" y="3345762"/>
            <a:ext cx="2020739" cy="5027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C00000"/>
                </a:solidFill>
                <a:latin typeface="+mj-lt"/>
              </a:rPr>
              <a:t>glQ</a:t>
            </a:r>
            <a:r>
              <a:rPr lang="en-US" sz="1600" baseline="-25000" dirty="0" err="1">
                <a:solidFill>
                  <a:srgbClr val="C00000"/>
                </a:solidFill>
                <a:latin typeface="+mj-lt"/>
              </a:rPr>
              <a:t>II</a:t>
            </a:r>
            <a:r>
              <a:rPr lang="en-US" sz="1600" dirty="0" err="1">
                <a:solidFill>
                  <a:srgbClr val="C00000"/>
                </a:solidFill>
              </a:rPr>
              <a:t>ms</a:t>
            </a:r>
            <a:r>
              <a:rPr lang="en-US" sz="1600" dirty="0">
                <a:solidFill>
                  <a:srgbClr val="C00000"/>
                </a:solidFill>
              </a:rPr>
              <a:t>, </a:t>
            </a:r>
            <a:r>
              <a:rPr lang="en-US" sz="1600" dirty="0" err="1">
                <a:solidFill>
                  <a:srgbClr val="C00000"/>
                </a:solidFill>
              </a:rPr>
              <a:t>dp</a:t>
            </a:r>
            <a:r>
              <a:rPr lang="en-US" sz="1600" dirty="0">
                <a:solidFill>
                  <a:srgbClr val="C00000"/>
                </a:solidFill>
              </a:rPr>
              <a:t>(</a:t>
            </a:r>
            <a:r>
              <a:rPr lang="en-US" sz="1600" dirty="0" err="1">
                <a:solidFill>
                  <a:srgbClr val="C00000"/>
                </a:solidFill>
              </a:rPr>
              <a:t>glQ</a:t>
            </a:r>
            <a:r>
              <a:rPr lang="en-US" sz="1600" baseline="-25000" dirty="0" err="1">
                <a:solidFill>
                  <a:srgbClr val="C00000"/>
                </a:solidFill>
              </a:rPr>
              <a:t>II</a:t>
            </a:r>
            <a:r>
              <a:rPr lang="en-US" sz="1600" dirty="0" err="1">
                <a:solidFill>
                  <a:srgbClr val="C00000"/>
                </a:solidFill>
              </a:rPr>
              <a:t>ms</a:t>
            </a:r>
            <a:r>
              <a:rPr lang="en-US" sz="1600" dirty="0">
                <a:solidFill>
                  <a:srgbClr val="C00000"/>
                </a:solidFill>
              </a:rPr>
              <a:t>)</a:t>
            </a:r>
            <a:endParaRPr lang="ru-RU" sz="1600" baseline="-25000" dirty="0">
              <a:solidFill>
                <a:srgbClr val="C00000"/>
              </a:solidFill>
            </a:endParaRPr>
          </a:p>
          <a:p>
            <a:endParaRPr lang="ru-RU" sz="1600" baseline="-25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инженерно-геологической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600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55875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11" y="1115479"/>
            <a:ext cx="3689303" cy="23606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219" y="1076892"/>
            <a:ext cx="3718369" cy="23992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09" y="4013550"/>
            <a:ext cx="3771294" cy="25791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87" y="4013551"/>
            <a:ext cx="3946027" cy="257916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66665" y="2013696"/>
            <a:ext cx="3693893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00787" y="1798215"/>
            <a:ext cx="436414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al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6691" y="2486218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55782" y="5222273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36153" y="4846242"/>
            <a:ext cx="436414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al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5047" y="4066505"/>
            <a:ext cx="474892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ru-RU" sz="1400" baseline="-25000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с</a:t>
            </a:r>
            <a:r>
              <a:rPr lang="en-US" sz="1400" dirty="0">
                <a:solidFill>
                  <a:srgbClr val="C00000"/>
                </a:solidFill>
              </a:rPr>
              <a:t>m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242" y="5149216"/>
            <a:ext cx="474892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ru-RU" sz="1400" baseline="-25000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с</a:t>
            </a:r>
            <a:r>
              <a:rPr lang="en-US" sz="1400" dirty="0">
                <a:solidFill>
                  <a:srgbClr val="C00000"/>
                </a:solidFill>
              </a:rPr>
              <a:t>m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60559" y="4314901"/>
            <a:ext cx="474892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ru-RU" sz="1400" baseline="-25000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с</a:t>
            </a:r>
            <a:r>
              <a:rPr lang="en-US" sz="1400" dirty="0">
                <a:solidFill>
                  <a:srgbClr val="C00000"/>
                </a:solidFill>
              </a:rPr>
              <a:t>m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98213" y="4995300"/>
            <a:ext cx="474892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ru-RU" sz="1400" baseline="-25000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с</a:t>
            </a:r>
            <a:r>
              <a:rPr lang="en-US" sz="1400" dirty="0">
                <a:solidFill>
                  <a:srgbClr val="C00000"/>
                </a:solidFill>
              </a:rPr>
              <a:t>m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403" y="5622721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170385" y="4692326"/>
            <a:ext cx="436414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al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13579" y="5622720"/>
            <a:ext cx="1092207" cy="3078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dp</a:t>
            </a:r>
            <a:r>
              <a:rPr lang="en-US" sz="1400" dirty="0">
                <a:solidFill>
                  <a:srgbClr val="C00000"/>
                </a:solidFill>
              </a:rPr>
              <a:t>(</a:t>
            </a:r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al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r>
              <a:rPr lang="en-US" sz="1400" dirty="0">
                <a:solidFill>
                  <a:srgbClr val="C00000"/>
                </a:solidFill>
              </a:rPr>
              <a:t>)</a:t>
            </a:r>
            <a:endParaRPr lang="ru-RU" sz="1400" baseline="30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0630" y="674404"/>
            <a:ext cx="8224958" cy="38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Создание геологических тел на основе построенных поверхностей</a:t>
            </a: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инженерно-геологической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26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55875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23" y="976324"/>
            <a:ext cx="3939144" cy="2408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0469" y="976325"/>
            <a:ext cx="4171722" cy="2408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24" y="3870520"/>
            <a:ext cx="3939144" cy="27799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0470" y="3870519"/>
            <a:ext cx="4171722" cy="277997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993046" y="1645043"/>
            <a:ext cx="474892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ru-RU" sz="1400" baseline="-25000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с</a:t>
            </a:r>
            <a:r>
              <a:rPr lang="en-US" sz="1400" dirty="0">
                <a:solidFill>
                  <a:srgbClr val="C00000"/>
                </a:solidFill>
              </a:rPr>
              <a:t>m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387527" y="1092816"/>
            <a:ext cx="474892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ru-RU" sz="1400" baseline="-25000" dirty="0">
                <a:solidFill>
                  <a:srgbClr val="C00000"/>
                </a:solidFill>
              </a:rPr>
              <a:t>2</a:t>
            </a:r>
            <a:r>
              <a:rPr lang="ru-RU" sz="1400" dirty="0">
                <a:solidFill>
                  <a:srgbClr val="C00000"/>
                </a:solidFill>
              </a:rPr>
              <a:t>с</a:t>
            </a:r>
            <a:r>
              <a:rPr lang="en-US" sz="1400" dirty="0">
                <a:solidFill>
                  <a:srgbClr val="C00000"/>
                </a:solidFill>
              </a:rPr>
              <a:t>m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02543" y="2952863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48464" y="1491128"/>
            <a:ext cx="436414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al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87433" y="2155841"/>
            <a:ext cx="834028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fglQ</a:t>
            </a:r>
            <a:r>
              <a:rPr lang="en-US" sz="1400" baseline="-25000" dirty="0" err="1">
                <a:solidFill>
                  <a:srgbClr val="C00000"/>
                </a:solidFill>
              </a:rPr>
              <a:t>II</a:t>
            </a:r>
            <a:r>
              <a:rPr lang="en-US" sz="1400" dirty="0" err="1">
                <a:solidFill>
                  <a:srgbClr val="C00000"/>
                </a:solidFill>
              </a:rPr>
              <a:t>dn-ms</a:t>
            </a:r>
            <a:endParaRPr lang="ru-RU" sz="1400" baseline="-250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74175" y="2645033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29118" y="2300176"/>
            <a:ext cx="436414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al</a:t>
            </a:r>
            <a:r>
              <a:rPr lang="en-US" sz="1400" baseline="30000" dirty="0">
                <a:solidFill>
                  <a:srgbClr val="C00000"/>
                </a:solidFill>
              </a:rPr>
              <a:t>3</a:t>
            </a:r>
            <a:endParaRPr lang="ru-RU" sz="1400" baseline="30000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65651" y="1791616"/>
            <a:ext cx="636824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fglQ</a:t>
            </a:r>
            <a:r>
              <a:rPr lang="en-US" sz="1400" baseline="-25000" dirty="0" err="1">
                <a:solidFill>
                  <a:srgbClr val="C00000"/>
                </a:solidFill>
              </a:rPr>
              <a:t>II</a:t>
            </a:r>
            <a:r>
              <a:rPr lang="en-US" sz="1400" dirty="0" err="1">
                <a:solidFill>
                  <a:srgbClr val="C00000"/>
                </a:solidFill>
              </a:rPr>
              <a:t>ms</a:t>
            </a:r>
            <a:endParaRPr lang="ru-RU" sz="1400" baseline="-250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3696" y="5260508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018845" y="5829318"/>
            <a:ext cx="834028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fglQ</a:t>
            </a:r>
            <a:r>
              <a:rPr lang="en-US" sz="1400" baseline="-25000" dirty="0" err="1">
                <a:solidFill>
                  <a:srgbClr val="C00000"/>
                </a:solidFill>
              </a:rPr>
              <a:t>II</a:t>
            </a:r>
            <a:r>
              <a:rPr lang="en-US" sz="1400" dirty="0" err="1">
                <a:solidFill>
                  <a:srgbClr val="C00000"/>
                </a:solidFill>
              </a:rPr>
              <a:t>dn-ms</a:t>
            </a:r>
            <a:endParaRPr lang="ru-RU" sz="1400" baseline="-250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4770" y="4768006"/>
            <a:ext cx="1768147" cy="451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glQ</a:t>
            </a:r>
            <a:r>
              <a:rPr lang="en-US" sz="1400" baseline="-25000" dirty="0" err="1">
                <a:solidFill>
                  <a:srgbClr val="C00000"/>
                </a:solidFill>
              </a:rPr>
              <a:t>II</a:t>
            </a:r>
            <a:r>
              <a:rPr lang="en-US" sz="1400" dirty="0" err="1">
                <a:solidFill>
                  <a:srgbClr val="C00000"/>
                </a:solidFill>
              </a:rPr>
              <a:t>ms</a:t>
            </a:r>
            <a:r>
              <a:rPr lang="en-US" sz="1400" dirty="0">
                <a:solidFill>
                  <a:srgbClr val="C00000"/>
                </a:solidFill>
              </a:rPr>
              <a:t>, </a:t>
            </a:r>
            <a:r>
              <a:rPr lang="en-US" sz="1400" dirty="0" err="1">
                <a:solidFill>
                  <a:srgbClr val="C00000"/>
                </a:solidFill>
              </a:rPr>
              <a:t>dp</a:t>
            </a:r>
            <a:r>
              <a:rPr lang="en-US" sz="1400" dirty="0">
                <a:solidFill>
                  <a:srgbClr val="C00000"/>
                </a:solidFill>
              </a:rPr>
              <a:t>(</a:t>
            </a:r>
            <a:r>
              <a:rPr lang="en-US" sz="1400" dirty="0" err="1">
                <a:solidFill>
                  <a:srgbClr val="C00000"/>
                </a:solidFill>
              </a:rPr>
              <a:t>glQ</a:t>
            </a:r>
            <a:r>
              <a:rPr lang="en-US" sz="1400" baseline="-25000" dirty="0" err="1">
                <a:solidFill>
                  <a:srgbClr val="C00000"/>
                </a:solidFill>
              </a:rPr>
              <a:t>II</a:t>
            </a:r>
            <a:r>
              <a:rPr lang="en-US" sz="1400" dirty="0" err="1">
                <a:solidFill>
                  <a:srgbClr val="C00000"/>
                </a:solidFill>
              </a:rPr>
              <a:t>ms</a:t>
            </a:r>
            <a:r>
              <a:rPr lang="en-US" sz="1400" dirty="0">
                <a:solidFill>
                  <a:srgbClr val="C00000"/>
                </a:solidFill>
              </a:rPr>
              <a:t>)</a:t>
            </a:r>
            <a:endParaRPr lang="ru-RU" sz="1400" baseline="-25000" dirty="0">
              <a:solidFill>
                <a:srgbClr val="C00000"/>
              </a:solidFill>
            </a:endParaRPr>
          </a:p>
          <a:p>
            <a:endParaRPr lang="ru-RU" sz="1400" baseline="-250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60470" y="5983233"/>
            <a:ext cx="834028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fglQ</a:t>
            </a:r>
            <a:r>
              <a:rPr lang="en-US" sz="1400" baseline="-25000" dirty="0" err="1">
                <a:solidFill>
                  <a:srgbClr val="C00000"/>
                </a:solidFill>
              </a:rPr>
              <a:t>II</a:t>
            </a:r>
            <a:r>
              <a:rPr lang="en-US" sz="1400" dirty="0" err="1">
                <a:solidFill>
                  <a:srgbClr val="C00000"/>
                </a:solidFill>
              </a:rPr>
              <a:t>dn-ms</a:t>
            </a:r>
            <a:endParaRPr lang="ru-RU" sz="1400" baseline="-250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4810" y="6186477"/>
            <a:ext cx="715660" cy="30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C00000"/>
                </a:solidFill>
              </a:rPr>
              <a:t>К</a:t>
            </a:r>
            <a:r>
              <a:rPr lang="en-US" sz="1400" baseline="-25000" dirty="0">
                <a:solidFill>
                  <a:srgbClr val="C00000"/>
                </a:solidFill>
              </a:rPr>
              <a:t>1</a:t>
            </a:r>
            <a:r>
              <a:rPr lang="en-US" sz="1400" dirty="0">
                <a:solidFill>
                  <a:srgbClr val="C00000"/>
                </a:solidFill>
              </a:rPr>
              <a:t>ap-al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75633" y="4523816"/>
            <a:ext cx="659269" cy="307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</a:rPr>
              <a:t>dprQ</a:t>
            </a:r>
            <a:r>
              <a:rPr lang="en-US" sz="1400" b="1" baseline="-25000" dirty="0" err="1">
                <a:solidFill>
                  <a:srgbClr val="C00000"/>
                </a:solidFill>
              </a:rPr>
              <a:t>III</a:t>
            </a:r>
            <a:r>
              <a:rPr lang="en-US" sz="1400" b="1" baseline="-25000" dirty="0">
                <a:solidFill>
                  <a:srgbClr val="C00000"/>
                </a:solidFill>
              </a:rPr>
              <a:t>-IV</a:t>
            </a:r>
            <a:endParaRPr lang="ru-RU" sz="1400" b="1" baseline="-25000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1526" y="606928"/>
            <a:ext cx="8224958" cy="38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Создание геологических тел на основе построенных поверхностей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инженерно-геологической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16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94446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38" y="1151615"/>
            <a:ext cx="3841049" cy="2488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995" y="1151615"/>
            <a:ext cx="3501537" cy="24883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46" y="3973907"/>
            <a:ext cx="3908841" cy="26765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8199" y="722536"/>
            <a:ext cx="6588121" cy="38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Воспроизведение в модели этапов проходки котлована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248" y="3951607"/>
            <a:ext cx="3818283" cy="2721189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геотехнической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3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55875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38" y="1044916"/>
            <a:ext cx="4156632" cy="2818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689" y="2010741"/>
            <a:ext cx="3791608" cy="17603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0" y="4337328"/>
            <a:ext cx="3791429" cy="2151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09" y="4101383"/>
            <a:ext cx="3981341" cy="2778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72471" y="645569"/>
            <a:ext cx="6588121" cy="38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Воспроизведение в модели этапов проходки котлована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геотехнической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3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Общий принцип площадных инженерно-геологических исследований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7196" y="622163"/>
            <a:ext cx="84997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описания пространственных закономерностей инженерно-геологических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площадки строительства строится на последовательном получении данных о 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генезисе - истории развития - особенностях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геологической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 -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состоянии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геологических процессах - свойствах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 массива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взаимодействующего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сооружением, опираясь на основополагающий принцип </a:t>
            </a: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ГЕНЕТИЧЕСКОГО ГРУНТОВЕДЕНИЯ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состав-строение-состояние определяют свойства грунта.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именно этот подход был реализован при создании модельного (целиком искусственного и не существующего в природе) ИГЭ, с последующим введением ГОСТ 20522.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ИГЭ формализовало расчетную схему линейно-деформируемого полупространства, основанную на модуле деформации из штамповых испытаний и отсечении зон пластичности через параметр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исключило (упрощая ситуацию) оценку влияния НДС на перемещения возводимых сооружений, что само по себе является нонсенсом. ОДНАКО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схема легко применимая для неглубоких плитных фундаментов и небольших сооружений, привела к созданию ТИСИЗОВ и внедрению валовых изысканий, основанных на бурении и штамповых опытах.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3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55875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475" y="1280860"/>
            <a:ext cx="3822242" cy="2793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849" y="4516598"/>
            <a:ext cx="4355735" cy="230946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72335" y="722536"/>
            <a:ext cx="743398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Интегрирование </a:t>
            </a:r>
            <a:r>
              <a:rPr lang="ru-RU" i="1" dirty="0" smtClean="0">
                <a:latin typeface="Arial" panose="020B0604020202020204" pitchFamily="34" charset="0"/>
              </a:rPr>
              <a:t>упрощенной модели </a:t>
            </a:r>
            <a:r>
              <a:rPr lang="ru-RU" i="1" dirty="0">
                <a:latin typeface="Arial" panose="020B0604020202020204" pitchFamily="34" charset="0"/>
              </a:rPr>
              <a:t>сооружений в котлован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780" y="1993425"/>
            <a:ext cx="4262747" cy="2081419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геотехнической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796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51" y="6655875"/>
            <a:ext cx="1725864" cy="36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384111" y="3438256"/>
            <a:ext cx="7200565" cy="4323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012" y="1386396"/>
            <a:ext cx="3678241" cy="25165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94" y="1555545"/>
            <a:ext cx="3943917" cy="23291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1803" y="4424126"/>
            <a:ext cx="3991008" cy="20922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0094" y="846980"/>
            <a:ext cx="6588121" cy="384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Arial" panose="020B0604020202020204" pitchFamily="34" charset="0"/>
              </a:rPr>
              <a:t>Моделирование грунтов обратной засыпки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957" y="4050281"/>
            <a:ext cx="3726352" cy="2466062"/>
          </a:xfrm>
          <a:prstGeom prst="rect">
            <a:avLst/>
          </a:prstGeom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95500" y="43755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Пример трехмерной геотехнической модели</a:t>
            </a:r>
            <a:endParaRPr lang="ru-RU" altLang="ru-RU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92311" y="138490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Итоговая таблица исходных данных для моделирования природного НДС</a:t>
            </a:r>
            <a:endParaRPr lang="ru-RU" altLang="ru-RU" b="1" u="sng" dirty="0">
              <a:latin typeface="+mn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018342"/>
              </p:ext>
            </p:extLst>
          </p:nvPr>
        </p:nvGraphicFramePr>
        <p:xfrm>
          <a:off x="1216639" y="1271777"/>
          <a:ext cx="7380944" cy="4500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206"/>
                <a:gridCol w="1071493"/>
                <a:gridCol w="833293"/>
                <a:gridCol w="1647208"/>
                <a:gridCol w="1868450"/>
                <a:gridCol w="1353294"/>
              </a:tblGrid>
              <a:tr h="1448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ИГЭ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Удельный вес грунта,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kH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/м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ru-RU" sz="1000" baseline="-25000" dirty="0" err="1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кПа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Коэффициент переуплотнения OCR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ru-RU" sz="10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с учётом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OCR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(K</a:t>
                      </a:r>
                      <a:r>
                        <a:rPr lang="ru-RU" sz="9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=(1-sinφ)</a:t>
                      </a:r>
                      <a:r>
                        <a:rPr lang="ru-RU" sz="900" dirty="0" err="1">
                          <a:solidFill>
                            <a:schemeClr val="tx1"/>
                          </a:solidFill>
                          <a:effectLst/>
                        </a:rPr>
                        <a:t>OCR</a:t>
                      </a:r>
                      <a:r>
                        <a:rPr lang="ru-RU" sz="900" baseline="30000" dirty="0" err="1">
                          <a:solidFill>
                            <a:schemeClr val="tx1"/>
                          </a:solidFill>
                          <a:effectLst/>
                        </a:rPr>
                        <a:t>sinφ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ru-RU" sz="10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(K</a:t>
                      </a:r>
                      <a:r>
                        <a:rPr lang="ru-RU" sz="9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=1-sinφ)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0,43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21,5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1,33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145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0,40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18,7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202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1,38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16,9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252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7,4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1,24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59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346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1,44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-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792311" y="138490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Итоговая таблица свойств грунтов для модели «</a:t>
            </a:r>
            <a:r>
              <a:rPr lang="en-US" altLang="ru-RU" b="1" u="sng" dirty="0" smtClean="0">
                <a:latin typeface="+mn-lt"/>
              </a:rPr>
              <a:t>HS</a:t>
            </a:r>
            <a:r>
              <a:rPr lang="ru-RU" altLang="ru-RU" b="1" u="sng" dirty="0" smtClean="0">
                <a:latin typeface="+mn-lt"/>
              </a:rPr>
              <a:t>»</a:t>
            </a:r>
            <a:endParaRPr lang="ru-RU" altLang="ru-RU" b="1" u="sng" dirty="0"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502055"/>
              </p:ext>
            </p:extLst>
          </p:nvPr>
        </p:nvGraphicFramePr>
        <p:xfrm>
          <a:off x="972336" y="1134101"/>
          <a:ext cx="7560965" cy="5324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191"/>
                <a:gridCol w="835141"/>
                <a:gridCol w="635668"/>
                <a:gridCol w="738302"/>
                <a:gridCol w="686984"/>
                <a:gridCol w="824380"/>
                <a:gridCol w="549587"/>
                <a:gridCol w="686984"/>
                <a:gridCol w="686984"/>
                <a:gridCol w="686157"/>
                <a:gridCol w="549587"/>
              </a:tblGrid>
              <a:tr h="23495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 ИГЭ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γ, </a:t>
                      </a: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kH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/м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ru-RU" sz="1000" baseline="-25000" dirty="0" err="1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кПа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r>
                        <a:rPr lang="ru-RU" sz="1000" baseline="-25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r>
                        <a:rPr lang="ru-RU" sz="1000" baseline="30000" dirty="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МПа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000" baseline="-25000" dirty="0" err="1">
                          <a:solidFill>
                            <a:schemeClr val="tx1"/>
                          </a:solidFill>
                          <a:effectLst/>
                        </a:rPr>
                        <a:t>ur</a:t>
                      </a:r>
                      <a:r>
                        <a:rPr lang="ru-RU" sz="1000" baseline="30000" dirty="0" err="1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, МПа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ru-RU" sz="1000" baseline="-25000">
                          <a:solidFill>
                            <a:schemeClr val="tx1"/>
                          </a:solidFill>
                          <a:effectLst/>
                        </a:rPr>
                        <a:t>oed</a:t>
                      </a:r>
                      <a:r>
                        <a:rPr lang="ru-RU" sz="1000" baseline="3000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, МПа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m*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φ', град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С', кПа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ψ, град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ν, д.е.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44,7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0,96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0,20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51,5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0,98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9,1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0,19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21,5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51,8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0,74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13,1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10,3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0,81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9,1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0,24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202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13,2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9,0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0,65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0,27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16,9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252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13,4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49,8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9,5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0,97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0,28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4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346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13,7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57,7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0,29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8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952750" y="0"/>
            <a:ext cx="6192838" cy="730885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3563938" y="1206500"/>
            <a:ext cx="518477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540000" bIns="46800" anchor="b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ru-RU" alt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Спасибо                      за </a:t>
            </a:r>
            <a:r>
              <a:rPr lang="ru-RU" alt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внимание</a:t>
            </a:r>
            <a:r>
              <a:rPr lang="en-US" alt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!</a:t>
            </a:r>
            <a:endParaRPr lang="en-US" altLang="ru-RU" sz="4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85"/>
          <a:stretch/>
        </p:blipFill>
        <p:spPr>
          <a:xfrm rot="5400000" flipH="1">
            <a:off x="-2180889" y="2173263"/>
            <a:ext cx="7316472" cy="29546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Общий принцип инженерно-геологических изысканий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86361" y="370611"/>
            <a:ext cx="84997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инженерной практике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цепочку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 упрощают до оценки особенностей строения геологической структуры и свойств грунтов массива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забывая про генезис и историю развития, считая эту информацию излишней и не формализуемой, и рассматривая состояние только через водонасыщение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технический подход возможен, однако он упускает одну существенную деталь – оценка природного (начального) Напряженно-Деформированного Состояния массива в рамках оценки современного состояния является ВАЖНЕЙШЕЙ частью оценки инженерно-геологических условий,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числе, 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грунтов массива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поведение массива при его хозяйственном освоении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 само природное НДС является производной целого ряда факторов, среди которых генезис и история развития массива занимают центральное место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сколько угодно определять параметры нелинейного поведения грунтов типа моделей HS, но, если Вы не знаете начальных условий, всё дальнейшее моделирование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ЛИШЕНО СМЫСЛА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является фикцией</a:t>
            </a:r>
          </a:p>
        </p:txBody>
      </p:sp>
    </p:spTree>
    <p:extLst>
      <p:ext uri="{BB962C8B-B14F-4D97-AF65-F5344CB8AC3E}">
        <p14:creationId xmlns:p14="http://schemas.microsoft.com/office/powerpoint/2010/main" val="3062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Общий принцип инженерно-геологических изысканий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35" y="685890"/>
            <a:ext cx="8499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предпосылками к переходу к новой модели площадных инженерно-геологических изысканий являются: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Значительное усложнение возводимых сооружений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для строительства территорий с предельно сложными инженерно-геологическими условиями и с точки зрения процессов и с точки зрения грунтов со специфическими особенностями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внедрение конечно-элементных расчетов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нелинейных моделей поведения грунтов под нагрузкой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появление современных лабораторных приборов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изменение статического зондирования, как валового скоростного метода получения инженерно-геологической информации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Появление трехмерных расчетов (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геофильтрационных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теплофизических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требующих создания трехмерных инженерно-геологических моделей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И, наконец, внедрение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BIM-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как результат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нашей жизни в целом</a:t>
            </a: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7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677108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Основные параметры природного НДС и исходные данные для его оценки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35" y="685890"/>
            <a:ext cx="849973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параметрами для оценки природного НДС являются: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распределение главных напряжений (</a:t>
            </a:r>
            <a:r>
              <a:rPr lang="en-US" sz="2000" dirty="0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2000" dirty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часто рассматриваемое как (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Поровое давление в массиве грунта (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как гидростатической, так и избыточной природы.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исходными данными являются: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Пространственная геологическая структура в виде (чаще всего)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стратиграфо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-генетических комплексов, трактуемых как ИГЭ;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расположение водоносных структур в виде (чаще всего) фактического положения подземных вод в проводящих пластах и пьезометрических или грунтовых уровней для каждого водоносного горизонта;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грунта, слагающего геологическую структуру с учетом взвешивающего давления, влияющих на нее водоносных горизонтов;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Поровое давление в слабопроницаемых пластах;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определяемый с учетом генезиса и общей истории развития территории через оценку 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нагрузки) и возможного пере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недоуплотнения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Методы определения природного НДС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35" y="685890"/>
            <a:ext cx="8499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Пространственная геологическая структура в виде (чаще всего)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стратиграфо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-генетических комплексов, трактуемых как ИГЭ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Бурение, проходка горных выработок, описание природных обнажений или стенок котлованов;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Дишефрирование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ортофотопланов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Валовое статическое зондирование с ОБЯЗАТЕЛЬНЫМ измерение динамического порового давления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инклинометрией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геофизических методов;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Пространственное расположение водоносных структур в виде (чаще всего) фактического положения подземных вод в проводящих пластах и пьезометрических или грунтовых уровней для каждого водоносного горизонта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Бурение скважин с обязательными остановками для гидрогеологических наблюдений за уровнями;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наблюдательных скважин с применением автоматических датчиков;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диссипационных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испытаний во время статического зондирования в проводящих геологических телах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0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Методы определения природного НДС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35" y="685890"/>
            <a:ext cx="849973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Удельный вес грунта, слагающего геологическую структуру с учетом взвешивающего давления, влияющих на нее водоносных горизонтов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прямые определения плотности для глинистых и скальных грунтов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лунки или замещения объема для крупнообломочных грунтов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Полевой гамма-гамма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каратаж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статическом зондировании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Статическое зондирование грунтов – по перерасчету лобового сопротивления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Поровое давление в слабопроницаемых пластах</a:t>
            </a:r>
          </a:p>
          <a:p>
            <a:pPr marL="342900" indent="-342900">
              <a:buFontTx/>
              <a:buChar char="-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Диссипационные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испытания при статическом зондировании (длительностью около суток для тяжелых глин)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автоматических датчиков порового давления (при длительности более суток)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Параметр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определяемый с учетом генезиса и общей истории развития территории через оценку 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нагрузки) и возможного пере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недоуплотнения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трехосные испытания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стабилометрах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Б и типа А по схеме анизотропной консолидации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компресионные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испытанию по определению переуплотнения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4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smtClean="0">
                <a:latin typeface="+mn-lt"/>
              </a:rPr>
              <a:t>Методы определения природного НДС</a:t>
            </a:r>
            <a:endParaRPr lang="ru-RU" altLang="ru-RU" dirty="0">
              <a:latin typeface="+mn-lt"/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73635" y="685890"/>
            <a:ext cx="8499734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Параметр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K0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определяемый с учетом генезиса и общей истории развития территории через оценку 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нагрузки) и возможного пере или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недоуплотнения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трехосные испытания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стабилометрах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 Б и типа А по схеме анизотропной консолидации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компресионные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испытанию по определению переуплотнения (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исторической нагрузки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прессиометрические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испытания по определению </a:t>
            </a:r>
            <a:r>
              <a:rPr lang="en-US" sz="2000" dirty="0" err="1" smtClean="0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испытания расклинивающим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релаксометром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определению </a:t>
            </a:r>
            <a:r>
              <a:rPr lang="en-US" sz="2000" dirty="0" err="1">
                <a:latin typeface="Symbol" panose="05050102010706020507" pitchFamily="18" charset="2"/>
                <a:cs typeface="Times New Roman" panose="02020603050405020304" pitchFamily="18" charset="0"/>
              </a:rPr>
              <a:t>s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Полевые испытания статическим зондированием с зондом с датчиком горизонтальных давлений за муфтой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трения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Штамповые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прессиометрические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испытания являются НЕОТЪЕМЛИМОЙ ЧАСТЬЮ ИНЖЕНЕРНО-ГЕОЛОГИЧЕСКИХ ИЗЫСКАНИЙ.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их роль изменяется с поставщика данных о модулях деформации среды на проверочную и калибровочную для построенных по лабораторным данным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геомеханических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моделей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6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513790" y="775190"/>
            <a:ext cx="8229600" cy="611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2425" indent="-352425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defTabSz="9398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600" dirty="0"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ru-RU" altLang="ru-RU" sz="2400" dirty="0">
              <a:latin typeface="Calibri" panose="020F0502020204030204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0" y="0"/>
            <a:ext cx="180975" cy="954088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auto">
          <a:xfrm>
            <a:off x="0" y="1314450"/>
            <a:ext cx="180975" cy="5994400"/>
          </a:xfrm>
          <a:prstGeom prst="rect">
            <a:avLst/>
          </a:prstGeom>
          <a:solidFill>
            <a:srgbClr val="425E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auto">
          <a:xfrm>
            <a:off x="1" y="1543887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1" y="1854195"/>
            <a:ext cx="180974" cy="31030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auto">
          <a:xfrm>
            <a:off x="1" y="2059403"/>
            <a:ext cx="180974" cy="31030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auto">
          <a:xfrm>
            <a:off x="1" y="2369711"/>
            <a:ext cx="180974" cy="31030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auto">
          <a:xfrm>
            <a:off x="-1" y="2574919"/>
            <a:ext cx="180974" cy="31030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auto">
          <a:xfrm>
            <a:off x="-1" y="2885227"/>
            <a:ext cx="180974" cy="310308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4" name="Rectangle 7"/>
          <p:cNvSpPr>
            <a:spLocks noChangeArrowheads="1"/>
          </p:cNvSpPr>
          <p:nvPr/>
        </p:nvSpPr>
        <p:spPr bwMode="auto">
          <a:xfrm>
            <a:off x="-1" y="3090435"/>
            <a:ext cx="180974" cy="310308"/>
          </a:xfrm>
          <a:prstGeom prst="rect">
            <a:avLst/>
          </a:prstGeom>
          <a:solidFill>
            <a:srgbClr val="90B6C2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sp>
        <p:nvSpPr>
          <p:cNvPr id="65" name="Rectangle 7"/>
          <p:cNvSpPr>
            <a:spLocks noChangeArrowheads="1"/>
          </p:cNvSpPr>
          <p:nvPr/>
        </p:nvSpPr>
        <p:spPr bwMode="auto">
          <a:xfrm>
            <a:off x="-1" y="3400743"/>
            <a:ext cx="180974" cy="3103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DaxlineCyrSC-Regular" pitchFamily="82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FF0000"/>
              </a:solidFill>
            </a:endParaRPr>
          </a:p>
        </p:txBody>
      </p:sp>
      <p:pic>
        <p:nvPicPr>
          <p:cNvPr id="22" name="Picture 6" descr="Blue-and-green-abstract-space-curve_1920x1200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" t="50001" r="5392" b="11531"/>
          <a:stretch/>
        </p:blipFill>
        <p:spPr>
          <a:xfrm rot="16200000">
            <a:off x="-3438292" y="3438293"/>
            <a:ext cx="7308851" cy="432266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90" y="238962"/>
            <a:ext cx="8001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72" y="2249809"/>
            <a:ext cx="790575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00" y="4499325"/>
            <a:ext cx="7607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9" descr="logo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51" y="6793365"/>
            <a:ext cx="20367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0"/>
          <p:cNvSpPr>
            <a:spLocks noChangeArrowheads="1"/>
          </p:cNvSpPr>
          <p:nvPr/>
        </p:nvSpPr>
        <p:spPr bwMode="auto">
          <a:xfrm>
            <a:off x="573635" y="19428"/>
            <a:ext cx="8229600" cy="384721"/>
          </a:xfrm>
          <a:prstGeom prst="rect">
            <a:avLst/>
          </a:prstGeom>
          <a:noFill/>
          <a:extLst/>
        </p:spPr>
        <p:txBody>
          <a:bodyPr>
            <a:spAutoFit/>
          </a:bodyPr>
          <a:lstStyle/>
          <a:p>
            <a:pPr algn="ctr"/>
            <a:r>
              <a:rPr lang="ru-RU" altLang="ru-RU" b="1" u="sng" dirty="0" err="1" smtClean="0">
                <a:latin typeface="+mn-lt"/>
              </a:rPr>
              <a:t>Характериные</a:t>
            </a:r>
            <a:r>
              <a:rPr lang="ru-RU" altLang="ru-RU" b="1" u="sng" dirty="0" smtClean="0">
                <a:latin typeface="+mn-lt"/>
              </a:rPr>
              <a:t> кривые диссипации порового давления (</a:t>
            </a:r>
            <a:r>
              <a:rPr lang="en-US" altLang="ru-RU" b="1" u="sng" dirty="0" smtClean="0">
                <a:latin typeface="+mn-lt"/>
              </a:rPr>
              <a:t>U)</a:t>
            </a: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9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398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DaxlineCyrSC-Regular" pitchFamily="82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22914</TotalTime>
  <Words>1302</Words>
  <Application>Microsoft Office PowerPoint</Application>
  <PresentationFormat>Произвольный</PresentationFormat>
  <Paragraphs>285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DaxlineCyrSC-Regular</vt:lpstr>
      <vt:lpstr>Symbol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VoloDesign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PetroModeling</dc:title>
  <dc:creator>PetroModeling</dc:creator>
  <cp:lastModifiedBy>Алексей Бершов</cp:lastModifiedBy>
  <cp:revision>411</cp:revision>
  <cp:lastPrinted>2014-04-09T12:14:59Z</cp:lastPrinted>
  <dcterms:created xsi:type="dcterms:W3CDTF">2012-03-28T04:38:18Z</dcterms:created>
  <dcterms:modified xsi:type="dcterms:W3CDTF">2019-06-07T06:37:03Z</dcterms:modified>
</cp:coreProperties>
</file>