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0" r:id="rId1"/>
    <p:sldMasterId id="2147483823" r:id="rId2"/>
  </p:sldMasterIdLst>
  <p:notesMasterIdLst>
    <p:notesMasterId r:id="rId21"/>
  </p:notesMasterIdLst>
  <p:handoutMasterIdLst>
    <p:handoutMasterId r:id="rId22"/>
  </p:handoutMasterIdLst>
  <p:sldIdLst>
    <p:sldId id="263" r:id="rId3"/>
    <p:sldId id="454" r:id="rId4"/>
    <p:sldId id="468" r:id="rId5"/>
    <p:sldId id="469" r:id="rId6"/>
    <p:sldId id="471" r:id="rId7"/>
    <p:sldId id="472" r:id="rId8"/>
    <p:sldId id="470" r:id="rId9"/>
    <p:sldId id="473" r:id="rId10"/>
    <p:sldId id="474" r:id="rId11"/>
    <p:sldId id="459" r:id="rId12"/>
    <p:sldId id="461" r:id="rId13"/>
    <p:sldId id="464" r:id="rId14"/>
    <p:sldId id="465" r:id="rId15"/>
    <p:sldId id="445" r:id="rId16"/>
    <p:sldId id="462" r:id="rId17"/>
    <p:sldId id="463" r:id="rId18"/>
    <p:sldId id="466" r:id="rId19"/>
    <p:sldId id="264" r:id="rId20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9E9"/>
    <a:srgbClr val="E8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2185" autoAdjust="0"/>
  </p:normalViewPr>
  <p:slideViewPr>
    <p:cSldViewPr snapToGrid="0">
      <p:cViewPr>
        <p:scale>
          <a:sx n="66" d="100"/>
          <a:sy n="66" d="100"/>
        </p:scale>
        <p:origin x="-154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1.%20&#1057;&#1056;&#1054;%20&#1053;&#1055;%20&#1048;&#1055;\!%20&#1056;&#1072;&#1073;&#1086;&#1095;&#1072;&#1103;%20&#1087;&#1072;&#1087;&#1082;&#1072;%20&#1057;&#1056;&#1054;\00.%20&#1040;&#1088;&#1093;&#1080;&#1074;\&#1052;&#1077;&#1088;&#1086;&#1087;&#1088;&#1080;&#1103;&#1090;&#1080;&#1103;\45.%20&#1050;&#1057;%20&#1057;&#1086;&#1074;%20&#1060;&#1077;&#1076;%2016.04.19\2018-03-05%20&#1055;&#1088;&#1077;&#1079;&#1077;&#1085;&#1090;&#1072;&#1094;&#1080;&#1103;%20&#1053;&#1054;&#1055;&#1056;&#1048;&#1047;%20(&#1074;&#1089;&#1087;&#1086;&#1084;&#1086;&#1075;&#1072;&#1090;&#1077;&#1083;&#1100;&#1085;&#1099;&#1077;%20&#1084;&#1072;&#1090;&#1077;&#1088;&#1080;&#1072;&#1083;&#109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1.%20&#1057;&#1056;&#1054;%20&#1053;&#1055;%20&#1048;&#1055;\!%20&#1056;&#1072;&#1073;&#1086;&#1095;&#1072;&#1103;%20&#1087;&#1072;&#1087;&#1082;&#1072;%20&#1057;&#1056;&#1054;\00.%20&#1040;&#1088;&#1093;&#1080;&#1074;\&#1052;&#1077;&#1088;&#1086;&#1087;&#1088;&#1080;&#1103;&#1090;&#1080;&#1103;\45.%20&#1050;&#1057;%20&#1057;&#1086;&#1074;%20&#1060;&#1077;&#1076;%2016.04.19\2018-03-05%20&#1055;&#1088;&#1077;&#1079;&#1077;&#1085;&#1090;&#1072;&#1094;&#1080;&#1103;%20&#1053;&#1054;&#1055;&#1056;&#1048;&#1047;%20(&#1074;&#1089;&#1087;&#1086;&#1084;&#1086;&#1075;&#1072;&#1090;&#1077;&#1083;&#1100;&#1085;&#1099;&#1077;%20&#1084;&#1072;&#1090;&#1077;&#1088;&#1080;&#1072;&#1083;&#1099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'слайд 2+'!$A$9</c:f>
              <c:strCache>
                <c:ptCount val="1"/>
                <c:pt idx="0">
                  <c:v>Количество СРО</c:v>
                </c:pt>
              </c:strCache>
            </c:strRef>
          </c:tx>
          <c:dLbls>
            <c:dLbl>
              <c:idx val="0"/>
              <c:layout>
                <c:manualLayout>
                  <c:x val="-1.0256408599812883E-2"/>
                  <c:y val="-4.30739042747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2051268798502917E-3"/>
                  <c:y val="-4.30739042747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512817199625729E-3"/>
                  <c:y val="-3.5242285315745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538451598877192E-3"/>
                  <c:y val="-4.30739042747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615230976358181E-2"/>
                  <c:y val="-5.873745052436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'слайд 2+'!$B$8:$G$8</c:f>
              <c:strCache>
                <c:ptCount val="6"/>
                <c:pt idx="0">
                  <c:v>I съезд
25.11.2014</c:v>
                </c:pt>
                <c:pt idx="1">
                  <c:v>II съезд
10.04.2015</c:v>
                </c:pt>
                <c:pt idx="2">
                  <c:v>III съезд
29.04.2016</c:v>
                </c:pt>
                <c:pt idx="3">
                  <c:v>IV съезд
26.04.2017</c:v>
                </c:pt>
                <c:pt idx="4">
                  <c:v>01.01.2018</c:v>
                </c:pt>
                <c:pt idx="5">
                  <c:v>01.04.2019</c:v>
                </c:pt>
              </c:strCache>
            </c:strRef>
          </c:cat>
          <c:val>
            <c:numRef>
              <c:f>'слайд 2+'!$B$9:$G$9</c:f>
              <c:numCache>
                <c:formatCode>General</c:formatCode>
                <c:ptCount val="6"/>
                <c:pt idx="0">
                  <c:v>234</c:v>
                </c:pt>
                <c:pt idx="1">
                  <c:v>234</c:v>
                </c:pt>
                <c:pt idx="2">
                  <c:v>231</c:v>
                </c:pt>
                <c:pt idx="3">
                  <c:v>229</c:v>
                </c:pt>
                <c:pt idx="4">
                  <c:v>213</c:v>
                </c:pt>
                <c:pt idx="5">
                  <c:v>211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51904"/>
        <c:axId val="6653440"/>
      </c:lineChart>
      <c:catAx>
        <c:axId val="6651904"/>
        <c:scaling>
          <c:orientation val="minMax"/>
        </c:scaling>
        <c:delete val="0"/>
        <c:axPos val="b"/>
        <c:minorGridlines/>
        <c:majorTickMark val="out"/>
        <c:minorTickMark val="none"/>
        <c:tickLblPos val="nextTo"/>
        <c:crossAx val="6653440"/>
        <c:crosses val="autoZero"/>
        <c:auto val="1"/>
        <c:lblAlgn val="ctr"/>
        <c:lblOffset val="100"/>
        <c:noMultiLvlLbl val="0"/>
      </c:catAx>
      <c:valAx>
        <c:axId val="665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51904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Лист1!$A$9</c:f>
              <c:strCache>
                <c:ptCount val="1"/>
                <c:pt idx="0">
                  <c:v>Количество организаций членов СРО</c:v>
                </c:pt>
              </c:strCache>
            </c:strRef>
          </c:tx>
          <c:dLbls>
            <c:dLbl>
              <c:idx val="0"/>
              <c:layout>
                <c:manualLayout>
                  <c:x val="-1.0256408599812883E-2"/>
                  <c:y val="-4.30739042747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2051268798502917E-3"/>
                  <c:y val="-4.30739042747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512817199625729E-3"/>
                  <c:y val="-3.5242285315745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538451598877192E-3"/>
                  <c:y val="-4.30739042747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615230976358181E-2"/>
                  <c:y val="-5.873745052436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Лист1!$B$8:$F$8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Лист1!$B$9:$F$9</c:f>
              <c:numCache>
                <c:formatCode>General</c:formatCode>
                <c:ptCount val="5"/>
                <c:pt idx="0">
                  <c:v>62781</c:v>
                </c:pt>
                <c:pt idx="1">
                  <c:v>61706</c:v>
                </c:pt>
                <c:pt idx="2">
                  <c:v>44942</c:v>
                </c:pt>
                <c:pt idx="3">
                  <c:v>47000</c:v>
                </c:pt>
                <c:pt idx="4">
                  <c:v>49000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69824"/>
        <c:axId val="6671360"/>
      </c:lineChart>
      <c:catAx>
        <c:axId val="6669824"/>
        <c:scaling>
          <c:orientation val="minMax"/>
        </c:scaling>
        <c:delete val="0"/>
        <c:axPos val="b"/>
        <c:minorGridlines/>
        <c:numFmt formatCode="General" sourceLinked="1"/>
        <c:majorTickMark val="out"/>
        <c:minorTickMark val="none"/>
        <c:tickLblPos val="nextTo"/>
        <c:crossAx val="6671360"/>
        <c:crosses val="autoZero"/>
        <c:auto val="1"/>
        <c:lblAlgn val="ctr"/>
        <c:lblOffset val="100"/>
        <c:noMultiLvlLbl val="0"/>
      </c:catAx>
      <c:valAx>
        <c:axId val="6671360"/>
        <c:scaling>
          <c:orientation val="minMax"/>
          <c:min val="3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69824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3312" cy="340210"/>
          </a:xfrm>
          <a:prstGeom prst="rect">
            <a:avLst/>
          </a:prstGeom>
        </p:spPr>
        <p:txBody>
          <a:bodyPr vert="horz" lIns="91417" tIns="45707" rIns="91417" bIns="457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9" y="0"/>
            <a:ext cx="4303312" cy="340210"/>
          </a:xfrm>
          <a:prstGeom prst="rect">
            <a:avLst/>
          </a:prstGeom>
        </p:spPr>
        <p:txBody>
          <a:bodyPr vert="horz" lIns="91417" tIns="45707" rIns="91417" bIns="45707" rtlCol="0"/>
          <a:lstStyle>
            <a:lvl1pPr algn="r">
              <a:defRPr sz="1200"/>
            </a:lvl1pPr>
          </a:lstStyle>
          <a:p>
            <a:fld id="{72902E0B-1094-4B6E-9814-BADD0DF01309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6456378"/>
            <a:ext cx="4303312" cy="340210"/>
          </a:xfrm>
          <a:prstGeom prst="rect">
            <a:avLst/>
          </a:prstGeom>
        </p:spPr>
        <p:txBody>
          <a:bodyPr vert="horz" lIns="91417" tIns="45707" rIns="91417" bIns="457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9" y="6456378"/>
            <a:ext cx="4303312" cy="340210"/>
          </a:xfrm>
          <a:prstGeom prst="rect">
            <a:avLst/>
          </a:prstGeom>
        </p:spPr>
        <p:txBody>
          <a:bodyPr vert="horz" lIns="91417" tIns="45707" rIns="91417" bIns="45707" rtlCol="0" anchor="b"/>
          <a:lstStyle>
            <a:lvl1pPr algn="r">
              <a:defRPr sz="1200"/>
            </a:lvl1pPr>
          </a:lstStyle>
          <a:p>
            <a:fld id="{5F88A8AE-C46D-4688-8965-4FB0F8DC12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75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4302230" cy="341064"/>
          </a:xfrm>
          <a:prstGeom prst="rect">
            <a:avLst/>
          </a:prstGeom>
        </p:spPr>
        <p:txBody>
          <a:bodyPr vert="horz" lIns="91417" tIns="45707" rIns="91417" bIns="457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705" y="1"/>
            <a:ext cx="4302230" cy="341064"/>
          </a:xfrm>
          <a:prstGeom prst="rect">
            <a:avLst/>
          </a:prstGeom>
        </p:spPr>
        <p:txBody>
          <a:bodyPr vert="horz" lIns="91417" tIns="45707" rIns="91417" bIns="45707" rtlCol="0"/>
          <a:lstStyle>
            <a:lvl1pPr algn="r">
              <a:defRPr sz="1200"/>
            </a:lvl1pPr>
          </a:lstStyle>
          <a:p>
            <a:fld id="{05F1DE27-FE99-49AC-B1A2-554664076660}" type="datetimeFigureOut">
              <a:rPr lang="ru-RU" smtClean="0"/>
              <a:pPr/>
              <a:t>07.06.2019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7" rIns="91417" bIns="457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6"/>
            <a:ext cx="7942580" cy="2676585"/>
          </a:xfrm>
          <a:prstGeom prst="rect">
            <a:avLst/>
          </a:prstGeom>
        </p:spPr>
        <p:txBody>
          <a:bodyPr vert="horz" lIns="91417" tIns="45707" rIns="91417" bIns="457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6456617"/>
            <a:ext cx="4302230" cy="341063"/>
          </a:xfrm>
          <a:prstGeom prst="rect">
            <a:avLst/>
          </a:prstGeom>
        </p:spPr>
        <p:txBody>
          <a:bodyPr vert="horz" lIns="91417" tIns="45707" rIns="91417" bIns="457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705" y="6456617"/>
            <a:ext cx="4302230" cy="341063"/>
          </a:xfrm>
          <a:prstGeom prst="rect">
            <a:avLst/>
          </a:prstGeom>
        </p:spPr>
        <p:txBody>
          <a:bodyPr vert="horz" lIns="91417" tIns="45707" rIns="91417" bIns="45707" rtlCol="0" anchor="b"/>
          <a:lstStyle>
            <a:lvl1pPr algn="r">
              <a:defRPr sz="1200"/>
            </a:lvl1pPr>
          </a:lstStyle>
          <a:p>
            <a:fld id="{44C152FA-731B-4E17-87A8-3EF1F7B1AE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97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5350" y="849313"/>
            <a:ext cx="3057525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152FA-731B-4E17-87A8-3EF1F7B1AE9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7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E1B0-443B-484F-86A2-47E732555109}" type="datetime1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 descr="311364-1600x9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6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28BB-C5CD-4D83-9A09-00E1407F7C62}" type="datetime1">
              <a:rPr lang="ru-RU" smtClean="0"/>
              <a:t>07.06.2019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3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022AD-A4B1-4A05-85EB-DC70AEC37EEC}" type="datetime1">
              <a:rPr lang="ru-RU" smtClean="0"/>
              <a:t>07.06.2019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 descr="311364-1600x9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7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D776-4160-4688-880D-10F2D7DFF007}" type="datetime1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D634-FA72-451C-A7A4-8978EF3764A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311364-1600x9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1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C7F98-6B5A-45CD-8F17-89429DAB62BC}" type="datetime1">
              <a:rPr lang="ru-RU" smtClean="0"/>
              <a:t>07.06.2019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4D634-FA72-451C-A7A4-8978EF3764A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311364-1600x9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4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143000" y="2132102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ln>
                <a:solidFill>
                  <a:schemeClr val="tx1"/>
                </a:solidFill>
              </a:ln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ln>
                <a:solidFill>
                  <a:schemeClr val="tx1"/>
                </a:solidFill>
              </a:ln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4"/>
          <p:cNvSpPr txBox="1">
            <a:spLocks/>
          </p:cNvSpPr>
          <p:nvPr/>
        </p:nvSpPr>
        <p:spPr>
          <a:xfrm>
            <a:off x="1493658" y="4005064"/>
            <a:ext cx="6507342" cy="1584176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11933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в «Инженерные изыскания и экономическая эффективность проектирования и строительства линейных сооружений» в рамках выставки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ГеоИнфо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ЭКСПО-2019.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7 июня 2019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-1748" y="1424345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ПРЕДИНВЕСТИЦИОННАЯ И ИНВЕСТИЦИОННАЯ СТАДИИ В ОТНОШЕНИИ ЭТАПОВ ПРОЕКТНО-ИЗЫСКАТЕЛЬСКИХ РАБОТ ДЛЯ ЛИНЕЙНЫХ СООРУЖЕНИЙ</a:t>
            </a:r>
            <a:endParaRPr lang="ru-RU" sz="32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789" y="-268793"/>
            <a:ext cx="3158814" cy="1919794"/>
          </a:xfrm>
          <a:prstGeom prst="rect">
            <a:avLst/>
          </a:prstGeom>
        </p:spPr>
      </p:pic>
      <p:sp>
        <p:nvSpPr>
          <p:cNvPr id="9" name="Rectangle 4"/>
          <p:cNvSpPr txBox="1">
            <a:spLocks/>
          </p:cNvSpPr>
          <p:nvPr/>
        </p:nvSpPr>
        <p:spPr>
          <a:xfrm>
            <a:off x="240644" y="4147245"/>
            <a:ext cx="8662712" cy="1441995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 Алексей Петрович – Директор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«Инженер-Проектировщик» (СРО)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«Инженер-Изыскатель» (СРО)</a:t>
            </a:r>
          </a:p>
        </p:txBody>
      </p:sp>
    </p:spTree>
    <p:extLst>
      <p:ext uri="{BB962C8B-B14F-4D97-AF65-F5344CB8AC3E}">
        <p14:creationId xmlns:p14="http://schemas.microsoft.com/office/powerpoint/2010/main" val="26063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67155"/>
            <a:ext cx="766744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изменения в Градостроительный кодекс РФ (</a:t>
            </a:r>
            <a:r>
              <a:rPr lang="ru-RU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ГрК</a:t>
            </a:r>
            <a:r>
              <a:rPr lang="ru-RU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РФ)</a:t>
            </a:r>
          </a:p>
          <a:p>
            <a:endParaRPr lang="ru-RU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32230" y="880414"/>
            <a:ext cx="93472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Прекращено с 01.07.2017 действие свидетельства о допуске. Допуск к работам осуществляется на основе членства в профильных СРО (подтверждается выпиской из реестра членов СРО)</a:t>
            </a:r>
          </a:p>
          <a:p>
            <a:pPr marL="800100" lvl="1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 институт технического заказчика, который наделяется правами реализации проектов полного жизненного цикла и для которых членство в СРО является обязательным</a:t>
            </a:r>
          </a:p>
          <a:p>
            <a:pPr marL="800100" lvl="1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7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 порядок формирования и ведения компенсационных фондов саморегулируемой организации. Введены в правовое регулирование компенсационный фонд возмещения вреда </a:t>
            </a: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(ВВ) и </a:t>
            </a:r>
            <a:r>
              <a:rPr lang="ru-RU" sz="17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компенсационный фонд обеспечения договорных обязательств при заключении договора подряда с использованием конкурентных способов заключения </a:t>
            </a: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 (ОДО)</a:t>
            </a:r>
            <a:endParaRPr lang="ru-RU" sz="1700" b="1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 вменено, в </a:t>
            </a:r>
            <a:r>
              <a:rPr lang="ru-RU" sz="17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ведения </a:t>
            </a: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компенсационных фондов, обеспечение контроля за соответствием членов принятым обязательств по стоимости единичных договоров ПИР и совокупному объему обязательств по договорам ПИР</a:t>
            </a:r>
          </a:p>
          <a:p>
            <a:pPr marL="800100" lvl="1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 вменен контроль за исполнение членами технических регламентов, стандартов на процессы </a:t>
            </a:r>
            <a:r>
              <a:rPr lang="ru-RU" sz="17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</a:t>
            </a:r>
            <a:r>
              <a:rPr lang="ru-RU" sz="17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инженерным изысканиям и подготовке проектной </a:t>
            </a: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и квалификационных </a:t>
            </a:r>
            <a:r>
              <a:rPr lang="ru-RU" sz="17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</a:t>
            </a:r>
            <a:endParaRPr lang="ru-RU" sz="17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формирование национального </a:t>
            </a:r>
            <a:r>
              <a:rPr lang="ru-RU" sz="17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специалистов в области инженерных изысканий и архитектурно-строительного </a:t>
            </a: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 (НРС), обладающих правом подписи проектной документации и результатов изысканий</a:t>
            </a:r>
            <a:endParaRPr lang="ru-RU" sz="1700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7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67155"/>
            <a:ext cx="766744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Последствия изменения </a:t>
            </a:r>
            <a:r>
              <a:rPr lang="ru-RU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в Градостроительный кодекс РФ (</a:t>
            </a:r>
            <a:r>
              <a:rPr lang="ru-RU" b="1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ГрК</a:t>
            </a:r>
            <a:r>
              <a:rPr lang="ru-RU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РФ)</a:t>
            </a:r>
          </a:p>
          <a:p>
            <a:endParaRPr lang="ru-RU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32230" y="706246"/>
            <a:ext cx="9347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600"/>
              </a:spcAft>
            </a:pP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7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докладу Академика АН СССР </a:t>
            </a:r>
            <a:r>
              <a:rPr lang="ru-RU" sz="1700" b="1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С.С. Шаталина в </a:t>
            </a:r>
            <a:r>
              <a:rPr lang="ru-RU" sz="1700" b="1" kern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Минтопэнерго РФ в 1993 году изменения в законодательстве сказываются в реальной экономике через 1,5 года</a:t>
            </a:r>
          </a:p>
          <a:p>
            <a:pPr lvl="1" algn="just">
              <a:spcAft>
                <a:spcPts val="600"/>
              </a:spcAft>
            </a:pPr>
            <a:endParaRPr lang="ru-RU" sz="17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600"/>
              </a:spcAft>
            </a:pPr>
            <a:endParaRPr lang="ru-RU" sz="1700" b="1" kern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05406"/>
              </p:ext>
            </p:extLst>
          </p:nvPr>
        </p:nvGraphicFramePr>
        <p:xfrm>
          <a:off x="551546" y="1494973"/>
          <a:ext cx="8302168" cy="4673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7507"/>
                <a:gridCol w="544980"/>
                <a:gridCol w="794115"/>
                <a:gridCol w="1889266"/>
                <a:gridCol w="934252"/>
                <a:gridCol w="705880"/>
                <a:gridCol w="1806221"/>
                <a:gridCol w="1149947"/>
              </a:tblGrid>
              <a:tr h="76437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Сводная таблица по завершенным торгам в области ПИР с участием организаций членов Ассоциации «Инженер-Проектировщик» за 2015-2019 гг. по всем площадкам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6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закупок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НЦК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Допущено заявок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побед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закупок без конкуренции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Отклонено заявок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80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31 896 388 571,00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0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30 128 086 518,00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0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44 597 417 809,00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0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9 687 328 118,00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0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453 057 332,00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4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67155"/>
            <a:ext cx="766744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Динамика членства в </a:t>
            </a:r>
            <a:r>
              <a:rPr lang="ru-RU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НОПРИЗ</a:t>
            </a:r>
            <a:endParaRPr lang="ru-RU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516991"/>
              </p:ext>
            </p:extLst>
          </p:nvPr>
        </p:nvGraphicFramePr>
        <p:xfrm>
          <a:off x="1247774" y="749640"/>
          <a:ext cx="6604455" cy="2748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8230224"/>
              </p:ext>
            </p:extLst>
          </p:nvPr>
        </p:nvGraphicFramePr>
        <p:xfrm>
          <a:off x="1247774" y="3614737"/>
          <a:ext cx="6648451" cy="324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630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67156"/>
            <a:ext cx="766744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Проекты изменений законодательства в соответствии с планом законотворческой деятельности Правительства</a:t>
            </a:r>
            <a:endParaRPr lang="ru-RU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501706"/>
              </p:ext>
            </p:extLst>
          </p:nvPr>
        </p:nvGraphicFramePr>
        <p:xfrm>
          <a:off x="29028" y="836724"/>
          <a:ext cx="9100457" cy="592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57"/>
                <a:gridCol w="4252685"/>
                <a:gridCol w="448491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законопроекта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Вносимые изменения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Федеральный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закон «О внесении изменений в Федеральный закон «О саморегулируемых организациях» и в отдельные законодательные акты Российской Федерации».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Предусматривает совершенствование механизма саморегулирования, в том числе в части перехода к саморегулированию на базе физлиц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Проект федерального закона № 440116-7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«О внесении изменений в Градостроительный кодекс Российской Федерации и в Федеральный закон «Об инвестиционной деятельности в Российской Федерации, осуществляемой в форме капитальных вложений» </a:t>
                      </a: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Предусматривает 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введение в правовое регулирование обоснование инвестиций в отношении объектов капитального строительства, строительство (реконструкция) которых осуществляется за счет средств бюджетной системы Российской Федерации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720"/>
                        </a:spcAft>
                      </a:pPr>
                      <a:r>
                        <a:rPr lang="ru-RU" sz="1300" b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Постановление Правительства РФ от 16.02.2008 № 87 (ред. от 17.09.2018) «О составе разделов проектной документации и требованиях к их содержанию»</a:t>
                      </a:r>
                      <a:r>
                        <a:rPr lang="ru-RU" sz="1300" b="1" spc="-25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3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Предусматривает уточнение  состава разделов проектной документации и требованиях к их содержанию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Федеральный закон от 03.08.2018 №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342-ФЗ «О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внесении изменений в Градостроительный кодекс Российской Федерации и отдельные законодательные акты Российской Федерации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Предусматривает изменения в порядке ввода в эксплуатацию зон с особыми условиями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использвания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территорий.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Приказ Минстроя России от 05.07.2018 № 398/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"Об утверждении Типового государственного (муниципального) контракта на строительство (реконструкцию) объекта капитального строительства и информационной карты указанного типового контракта" (Зарегистрировано в Минюсте России 10.10.2018 №52383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).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Утверждает Типовую форму государственного (муниципального) контракта на строительство (реконструкцию) объекта капитального строительства и информационной карты указанного типового контракта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3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205655"/>
            <a:ext cx="766744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инвестиций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177800" y="889000"/>
            <a:ext cx="8737600" cy="58547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ОБОСНОВАНИЕ ИНВЕСТИЦИЙ </a:t>
            </a:r>
            <a:r>
              <a:rPr lang="ru-RU" sz="2000" dirty="0" smtClean="0">
                <a:latin typeface="Arial Narrow" panose="020B0606020202030204" pitchFamily="34" charset="0"/>
              </a:rPr>
              <a:t>- </a:t>
            </a:r>
            <a:r>
              <a:rPr lang="ru-RU" sz="2000" dirty="0">
                <a:latin typeface="Arial Narrow" panose="020B0606020202030204" pitchFamily="34" charset="0"/>
              </a:rPr>
              <a:t>документация, включающая в себя в том числе проект задания на архитектурно-строительное проектирование объекта капитального строительства (далее - проект задания на проектирование) и содержащая краткое описание инвестиционного </a:t>
            </a:r>
            <a:r>
              <a:rPr lang="ru-RU" sz="2000" dirty="0" smtClean="0">
                <a:latin typeface="Arial Narrow" panose="020B0606020202030204" pitchFamily="34" charset="0"/>
              </a:rPr>
              <a:t>проекта.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latin typeface="Arial Narrow" panose="020B0606020202030204" pitchFamily="34" charset="0"/>
              </a:rPr>
              <a:t>Обоснование инвестиций предшествует разработке проектной документации. На стадии подготовки обоснования инвестиций проводятся </a:t>
            </a:r>
            <a:r>
              <a:rPr lang="ru-RU" sz="2000" b="1" dirty="0">
                <a:latin typeface="Arial Narrow" panose="020B0606020202030204" pitchFamily="34" charset="0"/>
              </a:rPr>
              <a:t>инженерные изыскания</a:t>
            </a:r>
            <a:r>
              <a:rPr lang="ru-RU" sz="2000" dirty="0">
                <a:latin typeface="Arial Narrow" panose="020B0606020202030204" pitchFamily="34" charset="0"/>
              </a:rPr>
              <a:t> в объеме, необходимом для его подготовки.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1800" dirty="0" smtClean="0">
              <a:latin typeface="Arial Narrow" panose="020B060602020203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Законопроект </a:t>
            </a:r>
            <a:r>
              <a:rPr lang="ru-RU" sz="1800" dirty="0">
                <a:latin typeface="Arial Narrow" panose="020B0606020202030204" pitchFamily="34" charset="0"/>
              </a:rPr>
              <a:t>№ 440116-7 О внесении изменений в Градостроительный кодекс Российской Федерации и в Федеральный закон "Об инвестиционной деятельности в Российской Федерации, осуществляемой в форме капитальных вложений"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1800" dirty="0">
                <a:latin typeface="Arial Narrow" panose="020B0606020202030204" pitchFamily="34" charset="0"/>
              </a:rPr>
              <a:t>(в части введения механизма обоснования инвестиций в отношении объектов капитального строительства, строительство (реконструкция) которых осуществляется за счет средств бюджетной системы Российской Федерации</a:t>
            </a:r>
            <a:r>
              <a:rPr lang="ru-RU" sz="1800" dirty="0" smtClean="0">
                <a:latin typeface="Arial Narrow" panose="020B0606020202030204" pitchFamily="34" charset="0"/>
              </a:rPr>
              <a:t>) принят в первом чтении Государственной Думой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76551" y="0"/>
            <a:ext cx="766744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79351" y="6343653"/>
            <a:ext cx="2133600" cy="365125"/>
          </a:xfrm>
        </p:spPr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76551" y="123110"/>
            <a:ext cx="76761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Внесение в ГРК РФ понятия «Информационное моделирование»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" y="749640"/>
            <a:ext cx="915265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Градостроительный кодекс Российской Федерации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02/04/02-19/00088184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февраля 2019 г.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публичного обсуждения 1 марта 2019 г.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Статью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48. Архитектурно-строительное проектирование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частью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п.2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следующего содержания: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установленных Правительством Российской Федерации, застройщик или технический заказчик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создание и ведение информационной модели, включающей в себя все сведения, документы и материалы об объекте капитального строительства, формируемые при проведении инженерных изысканий, обосновании инвестиций, проектировании объекта капитального строительства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26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76551" y="0"/>
            <a:ext cx="766744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79351" y="6343653"/>
            <a:ext cx="2133600" cy="365125"/>
          </a:xfrm>
        </p:spPr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76551" y="123110"/>
            <a:ext cx="76761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Определение ТИМ. Подходы к пониманию ТИМ.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" y="2149815"/>
            <a:ext cx="91526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моделирования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(объектов капитального строительства и недвижимости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ТИМ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BIM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Процесс по созданию, управлению и хранению электронной информации об объектах капитального строительства и недвижимости на всех этапах их жизненного цикла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Р 10.0.0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-2018 Система стандартов информационного моделирования зданий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сооружений. Термины и определения).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95712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205655"/>
            <a:ext cx="766744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Реализация стратегии развития строительной отрасли в РФ</a:t>
            </a:r>
            <a:endParaRPr lang="ru-RU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11988" y="1110331"/>
            <a:ext cx="2994644" cy="1213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строительной отрасли до 2030г.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638856" y="1487204"/>
            <a:ext cx="1012069" cy="57150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803324" y="1071155"/>
            <a:ext cx="4019550" cy="1213263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саморегулирования в строительстве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638857" y="2813691"/>
            <a:ext cx="1012068" cy="57150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803324" y="2397642"/>
            <a:ext cx="4019550" cy="1213263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от саморегулирования на базе юр. лиц к саморегулированию на базе физ. лиц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(3-й этап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– 2019-2020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годы)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11988" y="3750098"/>
            <a:ext cx="2994644" cy="1213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Саморегулирование на базе физлиц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638856" y="4126971"/>
            <a:ext cx="1012069" cy="57150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4803324" y="3710922"/>
            <a:ext cx="4019550" cy="1213263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система регулирования свободных профессий (творческая деятельность)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411988" y="5109017"/>
            <a:ext cx="2994644" cy="1213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свободных профессий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3638856" y="5485890"/>
            <a:ext cx="1012069" cy="57150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4803324" y="5069841"/>
            <a:ext cx="4019550" cy="1213263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ФЗ </a:t>
            </a:r>
            <a:b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инженерной деятельности в РФ»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411988" y="2435742"/>
            <a:ext cx="2994644" cy="12132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(«дорожая карта») реализации концепции совершенствования механизмов саморегулирования (ПП РФ от 30 декабря 2015г. №2776-р)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8184"/>
            <a:ext cx="9144000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48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8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48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Петров Алексей Петрович </a:t>
            </a:r>
          </a:p>
          <a:p>
            <a:pPr lvl="0" algn="ctr"/>
            <a:endParaRPr lang="ru-RU" sz="3200" cap="all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sz="3200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Ассоциаций </a:t>
            </a:r>
            <a:endParaRPr lang="ru-RU" sz="3200" cap="all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Инженер-Проектировщик</a:t>
            </a:r>
            <a:r>
              <a:rPr lang="ru-RU" sz="32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lvl="0" algn="ctr"/>
            <a:r>
              <a:rPr lang="ru-RU" sz="32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Инженер-Изыскатель</a:t>
            </a:r>
            <a:r>
              <a:rPr lang="ru-RU" sz="32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r>
              <a:rPr lang="ru-RU" sz="3200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Тел. 8 (495) 259-40-91 </a:t>
            </a:r>
          </a:p>
          <a:p>
            <a:pPr lvl="0" algn="ctr"/>
            <a:r>
              <a:rPr lang="en-US" sz="3200" cap="all" dirty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info@ipsro.ru</a:t>
            </a:r>
            <a:endParaRPr lang="ru-RU" sz="3200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276" y="-15072"/>
            <a:ext cx="3001450" cy="213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205655"/>
            <a:ext cx="766744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Совокупность реализации проектов по стадиям ЖЦ ОКС</a:t>
            </a:r>
            <a:endParaRPr lang="ru-RU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75910"/>
              </p:ext>
            </p:extLst>
          </p:nvPr>
        </p:nvGraphicFramePr>
        <p:xfrm>
          <a:off x="-1" y="759051"/>
          <a:ext cx="9089754" cy="5342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267"/>
                <a:gridCol w="750454"/>
                <a:gridCol w="591656"/>
                <a:gridCol w="870739"/>
                <a:gridCol w="687591"/>
                <a:gridCol w="974826"/>
                <a:gridCol w="972804"/>
                <a:gridCol w="745151"/>
                <a:gridCol w="710266"/>
              </a:tblGrid>
              <a:tr h="9481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СТАДИИ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 /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ПРОЕКТ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ОВОС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ТЭО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Стадия «П»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Стадия «РД»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СМР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ПНР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118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ПРОЕКТ</a:t>
                      </a:r>
                      <a:r>
                        <a:rPr lang="ru-RU" sz="1600" baseline="0" dirty="0" smtClean="0"/>
                        <a:t> ГРАД. ЗОНИР. ТЕР. ПЛАНИРОВАНИЯ И ЗЕМЛЕУСТРОЙСТВА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118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ИНВЕСТИЦИОННЫЙ</a:t>
                      </a:r>
                      <a:r>
                        <a:rPr lang="ru-RU" sz="1600" baseline="0" dirty="0" smtClean="0"/>
                        <a:t> ПРОЕКТ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ПРОГРАММА ИНЖЕНЕРНЫХ ИЗЫСКАНИЙ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45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ТЕХНИЧЕСКИЙ ПРОЕКТ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845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РАБОЧИЙ ПРОЕКТ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45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ПРОЕКТ ОРГАНИЗАЦИИ СТРОИТЕЛЬСТВА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845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ПРОЕКТ ПРОИЗВОДСТВА</a:t>
                      </a:r>
                      <a:r>
                        <a:rPr lang="ru-RU" sz="1600" baseline="0" dirty="0" smtClean="0"/>
                        <a:t> РАБОТ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845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ПРОЕКТ ВВОДА В ЭКСПЛУАТАЦИЮ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3999" y="2520028"/>
            <a:ext cx="633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ФЗ «Об </a:t>
            </a:r>
            <a:r>
              <a:rPr lang="ru-RU" sz="1200" dirty="0"/>
              <a:t>инвестиционной деятельности в Российской Федерации, осуществляемой в форме капитальных </a:t>
            </a:r>
            <a:r>
              <a:rPr lang="ru-RU" sz="1200" dirty="0" smtClean="0"/>
              <a:t>вложений» от 25.02.1999  </a:t>
            </a:r>
            <a:r>
              <a:rPr lang="ru-RU" sz="1200" dirty="0"/>
              <a:t>N 39-ФЗ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9255" y="2973931"/>
            <a:ext cx="4766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ПП </a:t>
            </a:r>
            <a:r>
              <a:rPr lang="ru-RU" sz="1200" dirty="0"/>
              <a:t>РФ от 19 января 2006 г. N 20 </a:t>
            </a:r>
            <a:r>
              <a:rPr lang="ru-RU" sz="1200" dirty="0" smtClean="0"/>
              <a:t>«Об </a:t>
            </a:r>
            <a:r>
              <a:rPr lang="ru-RU" sz="1200" dirty="0"/>
              <a:t>инженерных изысканиях для подготовки проектной документации, строительства, реконструкции объектов капитального </a:t>
            </a:r>
            <a:r>
              <a:rPr lang="ru-RU" sz="1200" dirty="0" smtClean="0"/>
              <a:t>строительства»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30701" y="3580469"/>
            <a:ext cx="1402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ПП РФ </a:t>
            </a:r>
            <a:r>
              <a:rPr lang="ru-RU" sz="1200" dirty="0"/>
              <a:t>N 87 </a:t>
            </a:r>
            <a:r>
              <a:rPr lang="ru-RU" sz="1200" dirty="0" smtClean="0"/>
              <a:t>от 16.02.2008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57329" y="3949187"/>
            <a:ext cx="1402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ПП РФ </a:t>
            </a:r>
            <a:r>
              <a:rPr lang="ru-RU" sz="1200" dirty="0"/>
              <a:t>N 87 </a:t>
            </a:r>
            <a:r>
              <a:rPr lang="ru-RU" sz="1200" dirty="0" smtClean="0"/>
              <a:t>от 16.02.2008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28754" y="4454394"/>
            <a:ext cx="1402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ПП РФ </a:t>
            </a:r>
            <a:r>
              <a:rPr lang="ru-RU" sz="1200" dirty="0"/>
              <a:t>N 87 </a:t>
            </a:r>
            <a:r>
              <a:rPr lang="ru-RU" sz="1200" dirty="0" smtClean="0"/>
              <a:t>от 16.02.2008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723187" y="5571173"/>
            <a:ext cx="146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ГРК РФ </a:t>
            </a:r>
            <a:r>
              <a:rPr lang="ru-RU" sz="1200" dirty="0"/>
              <a:t>ФЗ</a:t>
            </a:r>
          </a:p>
          <a:p>
            <a:pPr algn="ctr"/>
            <a:r>
              <a:rPr lang="ru-RU" sz="1200" dirty="0" smtClean="0"/>
              <a:t>N190 от 29.12.2004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611369" y="4986025"/>
            <a:ext cx="1463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ГРК РФ </a:t>
            </a:r>
            <a:r>
              <a:rPr lang="ru-RU" sz="1200" dirty="0"/>
              <a:t>ФЗ</a:t>
            </a:r>
          </a:p>
          <a:p>
            <a:pPr algn="ctr"/>
            <a:r>
              <a:rPr lang="ru-RU" sz="1200" dirty="0" smtClean="0"/>
              <a:t>N190 от 29.12.2004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47417" y="1903168"/>
            <a:ext cx="633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ГРК РФ </a:t>
            </a:r>
            <a:r>
              <a:rPr lang="ru-RU" sz="1200" dirty="0" smtClean="0"/>
              <a:t>ФЗ N190 </a:t>
            </a:r>
            <a:r>
              <a:rPr lang="ru-RU" sz="1200" dirty="0"/>
              <a:t>от </a:t>
            </a:r>
            <a:r>
              <a:rPr lang="ru-RU" sz="1200" dirty="0" smtClean="0"/>
              <a:t>29.12.2004</a:t>
            </a:r>
          </a:p>
          <a:p>
            <a:pPr algn="ctr"/>
            <a:r>
              <a:rPr lang="ru-RU" sz="1200" dirty="0" smtClean="0"/>
              <a:t>«Земельный </a:t>
            </a:r>
            <a:r>
              <a:rPr lang="ru-RU" sz="1200" dirty="0"/>
              <a:t>кодекс Российской </a:t>
            </a:r>
            <a:r>
              <a:rPr lang="ru-RU" sz="1200" dirty="0" smtClean="0"/>
              <a:t>Федерации» </a:t>
            </a:r>
            <a:r>
              <a:rPr lang="ru-RU" sz="1200" dirty="0"/>
              <a:t>от 25.10.2001 N 136-ФЗ</a:t>
            </a:r>
          </a:p>
        </p:txBody>
      </p:sp>
    </p:spTree>
    <p:extLst>
      <p:ext uri="{BB962C8B-B14F-4D97-AF65-F5344CB8AC3E}">
        <p14:creationId xmlns:p14="http://schemas.microsoft.com/office/powerpoint/2010/main" val="18090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76551" y="20818"/>
            <a:ext cx="7676100" cy="113877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Возврат </a:t>
            </a:r>
            <a:r>
              <a:rPr lang="ru-RU" sz="1600" b="1" dirty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полной схемы этапов создания объектов капитального строительства ДОН – ОИ – ОВОС – ТЭО проекта – П –РД – СМР – ПНР</a:t>
            </a:r>
          </a:p>
          <a:p>
            <a:endParaRPr lang="ru-RU" b="1" dirty="0"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  <a:p>
            <a:pPr lvl="0"/>
            <a:endParaRPr lang="ru-RU" b="1" dirty="0"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-304800" y="764302"/>
            <a:ext cx="934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600"/>
              </a:spcAft>
            </a:pPr>
            <a:endParaRPr lang="ru-RU" sz="1600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642910" y="1500703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ДОН</a:t>
            </a:r>
          </a:p>
          <a:p>
            <a:pPr algn="ctr"/>
            <a:r>
              <a:rPr lang="ru-RU" sz="1200" dirty="0" smtClean="0"/>
              <a:t>Декларация о намерениях</a:t>
            </a:r>
            <a:endParaRPr lang="ru-RU" sz="1200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428992" y="1500703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Сбор и камеральные изучения материалов для оценки возможности создания ОКС</a:t>
            </a:r>
            <a:endParaRPr lang="ru-RU" sz="1200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6215074" y="1500703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Определяется диапазон предельной цены ОКС (</a:t>
            </a:r>
            <a:r>
              <a:rPr lang="en-US" sz="1200" dirty="0" smtClean="0"/>
              <a:t>max/min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642910" y="3500967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ОВОС</a:t>
            </a:r>
          </a:p>
          <a:p>
            <a:pPr algn="ctr"/>
            <a:r>
              <a:rPr lang="ru-RU" sz="1200" dirty="0" smtClean="0"/>
              <a:t>Оценка воздействия на окружающую среду</a:t>
            </a:r>
            <a:endParaRPr lang="ru-RU" sz="1200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642910" y="2500835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ОИ</a:t>
            </a:r>
          </a:p>
          <a:p>
            <a:pPr algn="ctr"/>
            <a:r>
              <a:rPr lang="ru-RU" sz="1200" dirty="0" smtClean="0"/>
              <a:t>Обоснование инвестиций</a:t>
            </a:r>
            <a:endParaRPr lang="ru-RU" sz="1200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3428992" y="2500835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Инженерные изыскания для оценки базовых показателей ОКС (землеотвод , ТУ присоединений)</a:t>
            </a:r>
            <a:endParaRPr lang="ru-RU" sz="1200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6215074" y="2500835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Определение предельных  показателей ОКС (уточнение диапазона цены ОКС)</a:t>
            </a:r>
            <a:endParaRPr lang="ru-RU" sz="1200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6215074" y="4501099"/>
            <a:ext cx="2357454" cy="12144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Ключевые параметры инвестиционного проекта, базовый объем инвестиций и срок окупаемости</a:t>
            </a:r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3428992" y="4501099"/>
            <a:ext cx="2357454" cy="12144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100" dirty="0"/>
              <a:t>Оценка чувствительности проекта;</a:t>
            </a:r>
          </a:p>
          <a:p>
            <a:pPr algn="ctr">
              <a:buFont typeface="Arial" pitchFamily="34" charset="0"/>
              <a:buChar char="•"/>
            </a:pPr>
            <a:r>
              <a:rPr lang="ru-RU" sz="1100" dirty="0"/>
              <a:t>Основные технические решения;</a:t>
            </a:r>
          </a:p>
          <a:p>
            <a:pPr algn="ctr">
              <a:buFont typeface="Arial" pitchFamily="34" charset="0"/>
              <a:buChar char="•"/>
            </a:pPr>
            <a:r>
              <a:rPr lang="ru-RU" sz="1100" dirty="0"/>
              <a:t>Значения и допустимые диапазоны факторов риска; </a:t>
            </a:r>
            <a:endParaRPr lang="ru-RU" sz="1100" dirty="0" smtClean="0"/>
          </a:p>
          <a:p>
            <a:pPr algn="ctr">
              <a:buFont typeface="Arial" pitchFamily="34" charset="0"/>
              <a:buChar char="•"/>
            </a:pPr>
            <a:r>
              <a:rPr lang="ru-RU" sz="1100" dirty="0" smtClean="0"/>
              <a:t>Оценка </a:t>
            </a:r>
            <a:r>
              <a:rPr lang="ru-RU" sz="1100" dirty="0"/>
              <a:t>эффективности;</a:t>
            </a:r>
          </a:p>
          <a:p>
            <a:pPr algn="ctr">
              <a:buFont typeface="Arial" pitchFamily="34" charset="0"/>
              <a:buChar char="•"/>
            </a:pPr>
            <a:r>
              <a:rPr lang="ru-RU" sz="1100" dirty="0"/>
              <a:t>Параметры инвестиций.</a:t>
            </a:r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642910" y="4501099"/>
            <a:ext cx="2357454" cy="12144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ТЭО</a:t>
            </a:r>
          </a:p>
          <a:p>
            <a:pPr algn="ctr"/>
            <a:r>
              <a:rPr lang="ru-RU" sz="1200" dirty="0" smtClean="0"/>
              <a:t>Технико-экономическое обоснование проекта</a:t>
            </a:r>
            <a:endParaRPr lang="ru-RU" sz="1200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6215074" y="3500967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Оценка  базовой стоимости ОКС и структуры затрат по созданию и эксплуатации</a:t>
            </a:r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3428992" y="3500967"/>
            <a:ext cx="2357454" cy="857256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Натурные изыскания, выявление показателей чувствительности ОКС к факторам риска и структуры затрат</a:t>
            </a:r>
          </a:p>
        </p:txBody>
      </p:sp>
      <p:sp>
        <p:nvSpPr>
          <p:cNvPr id="67" name="Стрелка вправо 66"/>
          <p:cNvSpPr/>
          <p:nvPr/>
        </p:nvSpPr>
        <p:spPr>
          <a:xfrm>
            <a:off x="3000364" y="1643579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68" name="Стрелка вправо 67"/>
          <p:cNvSpPr/>
          <p:nvPr/>
        </p:nvSpPr>
        <p:spPr>
          <a:xfrm>
            <a:off x="3000364" y="2643711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69" name="Стрелка вправо 68"/>
          <p:cNvSpPr/>
          <p:nvPr/>
        </p:nvSpPr>
        <p:spPr>
          <a:xfrm>
            <a:off x="3000364" y="3643843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0" name="Стрелка вправо 69"/>
          <p:cNvSpPr/>
          <p:nvPr/>
        </p:nvSpPr>
        <p:spPr>
          <a:xfrm>
            <a:off x="3000364" y="4786851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1" name="Стрелка вправо 70"/>
          <p:cNvSpPr/>
          <p:nvPr/>
        </p:nvSpPr>
        <p:spPr>
          <a:xfrm>
            <a:off x="5786446" y="1643579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2" name="Стрелка вправо 71"/>
          <p:cNvSpPr/>
          <p:nvPr/>
        </p:nvSpPr>
        <p:spPr>
          <a:xfrm>
            <a:off x="5786446" y="4858289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3" name="Стрелка вправо 72"/>
          <p:cNvSpPr/>
          <p:nvPr/>
        </p:nvSpPr>
        <p:spPr>
          <a:xfrm>
            <a:off x="5786446" y="3643843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4" name="Стрелка вправо 73"/>
          <p:cNvSpPr/>
          <p:nvPr/>
        </p:nvSpPr>
        <p:spPr>
          <a:xfrm>
            <a:off x="5786446" y="2715149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4726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76551" y="-82574"/>
            <a:ext cx="76761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Возврат </a:t>
            </a:r>
            <a:r>
              <a:rPr lang="ru-RU" b="1" dirty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полной схемы этапов создания объектов недвижимости ДОН – ОИ – ОВОС – ТЭО проекта – П –РД – СМР – ПНР</a:t>
            </a:r>
          </a:p>
          <a:p>
            <a:pPr lvl="0"/>
            <a:endParaRPr lang="ru-RU" b="1" dirty="0"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-304800" y="764302"/>
            <a:ext cx="9347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600"/>
              </a:spcAft>
            </a:pPr>
            <a:endParaRPr lang="ru-RU" sz="1600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607191" y="1659972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Стадия «П»</a:t>
            </a:r>
          </a:p>
          <a:p>
            <a:pPr algn="ctr"/>
            <a:r>
              <a:rPr lang="ru-RU" sz="1200" dirty="0" smtClean="0"/>
              <a:t>Стадия проектирования</a:t>
            </a:r>
            <a:endParaRPr lang="ru-RU" sz="1200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393273" y="1659972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Основные проектные решения , проектная документация, смета проекта</a:t>
            </a:r>
            <a:endParaRPr lang="ru-RU" sz="1200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6179355" y="1659972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Экспертиза проектной документации и стоимости проекта</a:t>
            </a:r>
            <a:endParaRPr lang="ru-RU" sz="1200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607191" y="3660236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СМР</a:t>
            </a:r>
          </a:p>
          <a:p>
            <a:pPr algn="ctr"/>
            <a:r>
              <a:rPr lang="ru-RU" sz="1200" dirty="0" smtClean="0"/>
              <a:t>Строительно-монтажные работы</a:t>
            </a:r>
            <a:endParaRPr lang="ru-RU" sz="1200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607191" y="2660104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Стадия «РД»</a:t>
            </a:r>
          </a:p>
          <a:p>
            <a:pPr algn="ctr"/>
            <a:r>
              <a:rPr lang="ru-RU" sz="1200" dirty="0" smtClean="0"/>
              <a:t>Рабочая документация</a:t>
            </a:r>
            <a:endParaRPr lang="ru-RU" sz="1200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3393273" y="2660104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Проектная документация, смета проекта, ведомость заказа документация для конкурса по комплектации  и СМР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6179355" y="2660104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Окончательная стоимость проекта для  проведения конкурса по СМР</a:t>
            </a:r>
            <a:endParaRPr lang="ru-RU" sz="1200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6179355" y="4660368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Ведомости и формы учета формирующие экономику эксплуатации ОКС</a:t>
            </a:r>
            <a:endParaRPr lang="ru-RU" sz="1200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3393273" y="4660368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Исполнительная документация по фактическим  техническим показателям ОКС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607191" y="4660368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ПНР</a:t>
            </a:r>
          </a:p>
          <a:p>
            <a:pPr algn="ctr"/>
            <a:r>
              <a:rPr lang="ru-RU" sz="1200" dirty="0" smtClean="0"/>
              <a:t>пуско-наладочные работы</a:t>
            </a:r>
            <a:endParaRPr lang="ru-RU" sz="1200" dirty="0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6179355" y="3660236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Ведомости и формы учета формирующие стоимость ОКС</a:t>
            </a:r>
            <a:endParaRPr lang="ru-RU" sz="1200" dirty="0"/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3393273" y="3660236"/>
            <a:ext cx="2357454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Исполнительная документация по СМР</a:t>
            </a:r>
            <a:endParaRPr lang="ru-RU" sz="1200" dirty="0"/>
          </a:p>
        </p:txBody>
      </p:sp>
      <p:sp>
        <p:nvSpPr>
          <p:cNvPr id="41" name="Стрелка вправо 40"/>
          <p:cNvSpPr/>
          <p:nvPr/>
        </p:nvSpPr>
        <p:spPr>
          <a:xfrm>
            <a:off x="2964645" y="1802848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2" name="Стрелка вправо 41"/>
          <p:cNvSpPr/>
          <p:nvPr/>
        </p:nvSpPr>
        <p:spPr>
          <a:xfrm>
            <a:off x="2964645" y="2802980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3" name="Стрелка вправо 42"/>
          <p:cNvSpPr/>
          <p:nvPr/>
        </p:nvSpPr>
        <p:spPr>
          <a:xfrm>
            <a:off x="2964645" y="3803112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4" name="Стрелка вправо 43"/>
          <p:cNvSpPr/>
          <p:nvPr/>
        </p:nvSpPr>
        <p:spPr>
          <a:xfrm>
            <a:off x="2964645" y="4803244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5" name="Стрелка вправо 44"/>
          <p:cNvSpPr/>
          <p:nvPr/>
        </p:nvSpPr>
        <p:spPr>
          <a:xfrm>
            <a:off x="5750727" y="1802848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6" name="Стрелка вправо 45"/>
          <p:cNvSpPr/>
          <p:nvPr/>
        </p:nvSpPr>
        <p:spPr>
          <a:xfrm>
            <a:off x="5750727" y="4803244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7" name="Стрелка вправо 46"/>
          <p:cNvSpPr/>
          <p:nvPr/>
        </p:nvSpPr>
        <p:spPr>
          <a:xfrm>
            <a:off x="5750727" y="3803112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8" name="Стрелка вправо 47"/>
          <p:cNvSpPr/>
          <p:nvPr/>
        </p:nvSpPr>
        <p:spPr>
          <a:xfrm>
            <a:off x="5750727" y="2874418"/>
            <a:ext cx="357190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5579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2478" y="138499"/>
            <a:ext cx="7676100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Прослеживаемость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кодов по стадиям жизненного цикла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7858" y="6253750"/>
            <a:ext cx="2133600" cy="365125"/>
          </a:xfrm>
        </p:spPr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2149" y="1372817"/>
            <a:ext cx="2217102" cy="887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52149" y="2084017"/>
            <a:ext cx="2217102" cy="87508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ОКВЭД, ОКПД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9171" y="1689100"/>
            <a:ext cx="552978" cy="1047749"/>
          </a:xfrm>
          <a:prstGeom prst="rect">
            <a:avLst/>
          </a:prstGeom>
          <a:solidFill>
            <a:srgbClr val="EDF2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КМ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06008" y="1372817"/>
            <a:ext cx="2217102" cy="887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06008" y="2084017"/>
            <a:ext cx="2217102" cy="87508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ОКПД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61798" y="1372817"/>
            <a:ext cx="2217102" cy="8877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761798" y="2084017"/>
            <a:ext cx="2217102" cy="87508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ОКОФ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153030" y="1689100"/>
            <a:ext cx="552978" cy="1047749"/>
          </a:xfrm>
          <a:prstGeom prst="rect">
            <a:avLst/>
          </a:prstGeom>
          <a:solidFill>
            <a:srgbClr val="EDF2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КС1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КС11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08820" y="1689100"/>
            <a:ext cx="552978" cy="1047749"/>
          </a:xfrm>
          <a:prstGeom prst="rect">
            <a:avLst/>
          </a:prstGeom>
          <a:solidFill>
            <a:srgbClr val="EDF2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ОС1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ОС2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ОС3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ОС4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869251" y="2260600"/>
            <a:ext cx="283779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923110" y="2260601"/>
            <a:ext cx="283779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99171" y="3238500"/>
            <a:ext cx="2770080" cy="2438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Общероссийский классификатор видов экономической деятельности</a:t>
            </a:r>
          </a:p>
          <a:p>
            <a:pPr marL="88900" lvl="1" indent="-88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ОКВЭД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8900" lvl="1" indent="-88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 класс</a:t>
            </a:r>
          </a:p>
          <a:p>
            <a:pPr marL="88900" lvl="1" indent="-88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 подкласс</a:t>
            </a:r>
          </a:p>
          <a:p>
            <a:pPr marL="88900" lvl="1" indent="-88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ХХ.ХХ группа</a:t>
            </a:r>
          </a:p>
          <a:p>
            <a:pPr marL="88900" lvl="1" indent="-88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ХХ.ХХ.Х подгруппа</a:t>
            </a:r>
          </a:p>
          <a:p>
            <a:pPr marL="88900" lvl="1" indent="-8890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ХХ.ХХ.ХХ вид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044105" y="3238500"/>
            <a:ext cx="3055789" cy="2438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Общероссийский классификатор продукции по видам экономической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88900" lvl="1" indent="-88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ОКПД: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XX. — класс;</a:t>
            </a:r>
          </a:p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 — подкласс;</a:t>
            </a:r>
          </a:p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ХХ.ХХ — группа;</a:t>
            </a:r>
          </a:p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ХХ.ХХ.Х — подгруппа;</a:t>
            </a:r>
          </a:p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ХХ.ХХ.ХХ — вид.</a:t>
            </a:r>
          </a:p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ХХ.ХХ.ХХ.ХХ0 — категория.</a:t>
            </a:r>
          </a:p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ХХ.ХХ.ХХ.ХХХ — подкатегория.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208820" y="3238500"/>
            <a:ext cx="2770080" cy="2438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Общероссийский классификатор основных фондов</a:t>
            </a:r>
          </a:p>
          <a:p>
            <a:pPr marL="88900" lvl="1" indent="-8890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ОКОФ:</a:t>
            </a:r>
          </a:p>
          <a:p>
            <a:pPr marL="88900" lvl="1" indent="-88900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ХХХ.ХХ.ХХ.ХХ.ХХХ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ХХХ - код вида основных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фондов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ХХ.ХХ.ХХ.ХХХ – код ОКПД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76551" y="0"/>
            <a:ext cx="766744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79351" y="6343653"/>
            <a:ext cx="2133600" cy="365125"/>
          </a:xfrm>
        </p:spPr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76551" y="0"/>
            <a:ext cx="76761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Информационная модель объекта 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(взаимодействие показателей, характеристик и данных по стадиям ЖЦ)</a:t>
            </a:r>
            <a:endParaRPr lang="ru-RU" sz="1600" b="1" dirty="0"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5" name="Соединительная линия уступом 14"/>
          <p:cNvCxnSpPr/>
          <p:nvPr/>
        </p:nvCxnSpPr>
        <p:spPr>
          <a:xfrm>
            <a:off x="10470147" y="1385504"/>
            <a:ext cx="12700" cy="1272822"/>
          </a:xfrm>
          <a:prstGeom prst="bentConnector3">
            <a:avLst>
              <a:gd name="adj1" fmla="val 180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/>
          <p:nvPr/>
        </p:nvCxnSpPr>
        <p:spPr>
          <a:xfrm>
            <a:off x="10482847" y="1222020"/>
            <a:ext cx="12700" cy="3668937"/>
          </a:xfrm>
          <a:prstGeom prst="bentConnector3">
            <a:avLst>
              <a:gd name="adj1" fmla="val 344050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10800000">
            <a:off x="10026985" y="1701077"/>
            <a:ext cx="12700" cy="3668937"/>
          </a:xfrm>
          <a:prstGeom prst="bentConnector3">
            <a:avLst>
              <a:gd name="adj1" fmla="val 180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52654" y="804796"/>
            <a:ext cx="1306878" cy="2182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82075" y="804795"/>
            <a:ext cx="5812425" cy="21827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воздействия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характеристики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Изыскания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характеристики – характеристики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Расчетные модели - показатели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технические решения (ОТР)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решения- показатели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 и материалы (КМ) - характеристики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1102873" y="4666628"/>
            <a:ext cx="0" cy="799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1255273" y="4819028"/>
            <a:ext cx="0" cy="799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113258" y="3133372"/>
            <a:ext cx="1306878" cy="17356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942679" y="3133371"/>
            <a:ext cx="5731081" cy="17356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Земляные работы – 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Фундаментные работы – 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Строительно-монтажные работы (СМР) – 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Сооружение внешних и внутренних сетей – 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Монтажные и пусконаладочные работы – 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и комплексное опробование - данные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92074" y="5066576"/>
            <a:ext cx="1306878" cy="17356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21495" y="5066575"/>
            <a:ext cx="5731081" cy="17356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Паспортизация объекта – 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 режимов (ЭД) – 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Оперативный контроль – 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технического состояния  – данные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Периодические обследования – данные </a:t>
            </a:r>
          </a:p>
        </p:txBody>
      </p:sp>
      <p:sp>
        <p:nvSpPr>
          <p:cNvPr id="23" name="Стрелка углом вверх 22"/>
          <p:cNvSpPr/>
          <p:nvPr/>
        </p:nvSpPr>
        <p:spPr>
          <a:xfrm rot="5400000">
            <a:off x="1115130" y="5224080"/>
            <a:ext cx="1288622" cy="62237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углом вверх 29"/>
          <p:cNvSpPr/>
          <p:nvPr/>
        </p:nvSpPr>
        <p:spPr>
          <a:xfrm rot="5400000">
            <a:off x="147250" y="3305770"/>
            <a:ext cx="1258839" cy="62237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9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-127523"/>
            <a:ext cx="7667449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моделей управления строительством и реализации инвестиционно-строительных проектов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опыту промышленно развитых стран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031325"/>
            <a:ext cx="91334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Multi lot</a:t>
            </a:r>
            <a:r>
              <a:rPr lang="ru-RU" dirty="0"/>
              <a:t> – строительство своими силами (хозяйственным способом);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EPC - форма организации строительства, под которой понимается договор  строительства «полного цикла» с фиксированной (паушальной) ценой (</a:t>
            </a:r>
            <a:r>
              <a:rPr lang="ru-RU" dirty="0" err="1"/>
              <a:t>lump</a:t>
            </a:r>
            <a:r>
              <a:rPr lang="ru-RU" dirty="0"/>
              <a:t> </a:t>
            </a:r>
            <a:r>
              <a:rPr lang="ru-RU" dirty="0" err="1"/>
              <a:t>sum</a:t>
            </a:r>
            <a:r>
              <a:rPr lang="ru-RU" dirty="0"/>
              <a:t>).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ЕРСМ – управление всем инвестиционно-строительным проектом, с возможностью непосредственного исполнения  некоторых работ (проектирование, поставка оборудование, строительство).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2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26365"/>
            <a:ext cx="7667449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регулирования для проведения инженерных изысканий и проектирования линейных объектов (извлечение)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247569"/>
            <a:ext cx="913344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/>
              <a:t>СП </a:t>
            </a:r>
            <a:r>
              <a:rPr lang="ru-RU" sz="2000" b="1" dirty="0"/>
              <a:t>47.13330.2016 Инженерные изыскания для строительства. </a:t>
            </a:r>
            <a:r>
              <a:rPr lang="ru-RU" sz="2000" b="1" dirty="0"/>
              <a:t>Основные положения. </a:t>
            </a:r>
            <a:r>
              <a:rPr lang="ru-RU" sz="2000" b="1" dirty="0"/>
              <a:t>Актуализированная редакция СНиП </a:t>
            </a:r>
            <a:r>
              <a:rPr lang="ru-RU" sz="2000" b="1" dirty="0" smtClean="0"/>
              <a:t>11-02-96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СП 36.13330.2012 Магистральные трубопроводы. Актуализированная редакция СНиП 2.05.06-85* (с Изменением N 1</a:t>
            </a:r>
            <a:r>
              <a:rPr lang="ru-RU" sz="2000" b="1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СП 34.13330.2012 Автомобильные дороги. Актуализированная редакция СНиП 2.05.02-85* (с Изменением N 1</a:t>
            </a:r>
            <a:r>
              <a:rPr lang="ru-RU" sz="2000" b="1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"СНиП 12-01-2004. Организация строительства" Актуализированная редакция СНиП </a:t>
            </a:r>
            <a:r>
              <a:rPr lang="ru-RU" sz="2000" b="1" dirty="0" smtClean="0"/>
              <a:t>12-01-2004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СП 76.13330.2016 Электротехнические устройства. Актуализированная редакция СНиП </a:t>
            </a:r>
            <a:r>
              <a:rPr lang="ru-RU" sz="2000" b="1" dirty="0" smtClean="0"/>
              <a:t>3.05.06-85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СП 248.1325800.2016 Сооружения подземные. Правила проектирования</a:t>
            </a:r>
            <a:endParaRPr lang="ru-RU" sz="2000" b="1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0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496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437" y="-216542"/>
            <a:ext cx="1808778" cy="128769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465998" y="0"/>
            <a:ext cx="0" cy="749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9"/>
          <p:cNvSpPr txBox="1"/>
          <p:nvPr/>
        </p:nvSpPr>
        <p:spPr>
          <a:xfrm>
            <a:off x="1465996" y="157170"/>
            <a:ext cx="7667449" cy="11849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инженерных изысканий для линейных объектов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4D634-FA72-451C-A7A4-8978EF3764A0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1886" y="841177"/>
            <a:ext cx="849085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Проблемы: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Земельный отвод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Обременения и сервитуты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Градостроительное планирование и территориальное зонирование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Поэтапный ввод, проектирование и строительство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Соблюдение минимальных допустимых расстояний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/>
              <a:t>Системы координат в масштабах до 500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/>
              <a:t>Кадастровый и технический учет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/>
              <a:t>Системы диагностики и мониторинга технического состояния, в </a:t>
            </a:r>
            <a:r>
              <a:rPr lang="ru-RU" sz="2000" b="1" dirty="0" err="1" smtClean="0"/>
              <a:t>т.ч</a:t>
            </a:r>
            <a:r>
              <a:rPr lang="ru-RU" sz="2000" b="1" dirty="0" smtClean="0"/>
              <a:t>. Доступ к обслуживанию</a:t>
            </a:r>
            <a:endParaRPr lang="ru-RU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778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10437</TotalTime>
  <Words>1794</Words>
  <Application>Microsoft Office PowerPoint</Application>
  <PresentationFormat>Экран (4:3)</PresentationFormat>
  <Paragraphs>331</Paragraphs>
  <Slides>18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Mikhail Korolev</cp:lastModifiedBy>
  <cp:revision>749</cp:revision>
  <cp:lastPrinted>2019-03-27T10:03:01Z</cp:lastPrinted>
  <dcterms:created xsi:type="dcterms:W3CDTF">2016-07-13T13:37:46Z</dcterms:created>
  <dcterms:modified xsi:type="dcterms:W3CDTF">2019-06-07T05:58:01Z</dcterms:modified>
</cp:coreProperties>
</file>