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0" r:id="rId1"/>
  </p:sldMasterIdLst>
  <p:notesMasterIdLst>
    <p:notesMasterId r:id="rId16"/>
  </p:notesMasterIdLst>
  <p:handoutMasterIdLst>
    <p:handoutMasterId r:id="rId17"/>
  </p:handoutMasterIdLst>
  <p:sldIdLst>
    <p:sldId id="614" r:id="rId2"/>
    <p:sldId id="676" r:id="rId3"/>
    <p:sldId id="681" r:id="rId4"/>
    <p:sldId id="682" r:id="rId5"/>
    <p:sldId id="684" r:id="rId6"/>
    <p:sldId id="685" r:id="rId7"/>
    <p:sldId id="686" r:id="rId8"/>
    <p:sldId id="688" r:id="rId9"/>
    <p:sldId id="691" r:id="rId10"/>
    <p:sldId id="692" r:id="rId11"/>
    <p:sldId id="687" r:id="rId12"/>
    <p:sldId id="683" r:id="rId13"/>
    <p:sldId id="690" r:id="rId14"/>
    <p:sldId id="689" r:id="rId15"/>
  </p:sldIdLst>
  <p:sldSz cx="15119350" cy="10691813"/>
  <p:notesSz cx="6808788" cy="9940925"/>
  <p:defaultTextStyle>
    <a:defPPr>
      <a:defRPr lang="en-US"/>
    </a:defPPr>
    <a:lvl1pPr marL="0" algn="l" defTabSz="646527" rtl="0" eaLnBrk="1" latinLnBrk="0" hangingPunct="1">
      <a:defRPr sz="2545" kern="1200">
        <a:solidFill>
          <a:schemeClr val="tx1"/>
        </a:solidFill>
        <a:latin typeface="+mn-lt"/>
        <a:ea typeface="+mn-ea"/>
        <a:cs typeface="+mn-cs"/>
      </a:defRPr>
    </a:lvl1pPr>
    <a:lvl2pPr marL="646527" algn="l" defTabSz="646527" rtl="0" eaLnBrk="1" latinLnBrk="0" hangingPunct="1">
      <a:defRPr sz="2545" kern="1200">
        <a:solidFill>
          <a:schemeClr val="tx1"/>
        </a:solidFill>
        <a:latin typeface="+mn-lt"/>
        <a:ea typeface="+mn-ea"/>
        <a:cs typeface="+mn-cs"/>
      </a:defRPr>
    </a:lvl2pPr>
    <a:lvl3pPr marL="1293053" algn="l" defTabSz="646527" rtl="0" eaLnBrk="1" latinLnBrk="0" hangingPunct="1">
      <a:defRPr sz="2545" kern="1200">
        <a:solidFill>
          <a:schemeClr val="tx1"/>
        </a:solidFill>
        <a:latin typeface="+mn-lt"/>
        <a:ea typeface="+mn-ea"/>
        <a:cs typeface="+mn-cs"/>
      </a:defRPr>
    </a:lvl3pPr>
    <a:lvl4pPr marL="1939580" algn="l" defTabSz="646527" rtl="0" eaLnBrk="1" latinLnBrk="0" hangingPunct="1">
      <a:defRPr sz="2545" kern="1200">
        <a:solidFill>
          <a:schemeClr val="tx1"/>
        </a:solidFill>
        <a:latin typeface="+mn-lt"/>
        <a:ea typeface="+mn-ea"/>
        <a:cs typeface="+mn-cs"/>
      </a:defRPr>
    </a:lvl4pPr>
    <a:lvl5pPr marL="2586106" algn="l" defTabSz="646527" rtl="0" eaLnBrk="1" latinLnBrk="0" hangingPunct="1">
      <a:defRPr sz="2545" kern="1200">
        <a:solidFill>
          <a:schemeClr val="tx1"/>
        </a:solidFill>
        <a:latin typeface="+mn-lt"/>
        <a:ea typeface="+mn-ea"/>
        <a:cs typeface="+mn-cs"/>
      </a:defRPr>
    </a:lvl5pPr>
    <a:lvl6pPr marL="3232633" algn="l" defTabSz="646527" rtl="0" eaLnBrk="1" latinLnBrk="0" hangingPunct="1">
      <a:defRPr sz="2545" kern="1200">
        <a:solidFill>
          <a:schemeClr val="tx1"/>
        </a:solidFill>
        <a:latin typeface="+mn-lt"/>
        <a:ea typeface="+mn-ea"/>
        <a:cs typeface="+mn-cs"/>
      </a:defRPr>
    </a:lvl6pPr>
    <a:lvl7pPr marL="3879159" algn="l" defTabSz="646527" rtl="0" eaLnBrk="1" latinLnBrk="0" hangingPunct="1">
      <a:defRPr sz="2545" kern="1200">
        <a:solidFill>
          <a:schemeClr val="tx1"/>
        </a:solidFill>
        <a:latin typeface="+mn-lt"/>
        <a:ea typeface="+mn-ea"/>
        <a:cs typeface="+mn-cs"/>
      </a:defRPr>
    </a:lvl7pPr>
    <a:lvl8pPr marL="4525686" algn="l" defTabSz="646527" rtl="0" eaLnBrk="1" latinLnBrk="0" hangingPunct="1">
      <a:defRPr sz="2545" kern="1200">
        <a:solidFill>
          <a:schemeClr val="tx1"/>
        </a:solidFill>
        <a:latin typeface="+mn-lt"/>
        <a:ea typeface="+mn-ea"/>
        <a:cs typeface="+mn-cs"/>
      </a:defRPr>
    </a:lvl8pPr>
    <a:lvl9pPr marL="5172212" algn="l" defTabSz="646527" rtl="0" eaLnBrk="1" latinLnBrk="0" hangingPunct="1">
      <a:defRPr sz="2545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1913EEA9-8CC0-4845-A5EF-5A21B1119B7F}">
          <p14:sldIdLst>
            <p14:sldId id="614"/>
            <p14:sldId id="676"/>
            <p14:sldId id="681"/>
            <p14:sldId id="682"/>
            <p14:sldId id="684"/>
            <p14:sldId id="685"/>
            <p14:sldId id="686"/>
            <p14:sldId id="688"/>
            <p14:sldId id="691"/>
            <p14:sldId id="692"/>
            <p14:sldId id="687"/>
            <p14:sldId id="683"/>
            <p14:sldId id="690"/>
            <p14:sldId id="689"/>
          </p14:sldIdLst>
        </p14:section>
        <p14:section name="Раздел без заголовка" id="{62DAD177-3D11-486F-B27F-78FBFD53197E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3367">
          <p15:clr>
            <a:srgbClr val="A4A3A4"/>
          </p15:clr>
        </p15:guide>
        <p15:guide id="2" pos="476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FCFCFC"/>
    <a:srgbClr val="00E1FF"/>
    <a:srgbClr val="00C8FF"/>
    <a:srgbClr val="34415B"/>
    <a:srgbClr val="FFFFFF"/>
    <a:srgbClr val="B1EAF5"/>
    <a:srgbClr val="E7E6E6"/>
    <a:srgbClr val="BCE4F7"/>
    <a:srgbClr val="C4F7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E171933-4619-4E11-9A3F-F7608DF75F80}" styleName="Средний стиль 1 —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C4B1156A-380E-4F78-BDF5-A606A8083BF9}" styleName="Средний стиль 4 —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17292A2E-F333-43FB-9621-5CBBE7FDCDCB}" styleName="Светлый стиль 2 — акцент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ED083AE6-46FA-4A59-8FB0-9F97EB10719F}" styleName="Светлый стиль 3 — акцент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D27102A9-8310-4765-A935-A1911B00CA55}" styleName="Светлый стиль 1 — акцент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B301B821-A1FF-4177-AEE7-76D212191A09}" styleName="Средний стиль 1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FABFCF23-3B69-468F-B69F-88F6DE6A72F2}" styleName="Средний стиль 1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546" autoAdjust="0"/>
    <p:restoredTop sz="94643"/>
  </p:normalViewPr>
  <p:slideViewPr>
    <p:cSldViewPr snapToGrid="0" snapToObjects="1">
      <p:cViewPr varScale="1">
        <p:scale>
          <a:sx n="90" d="100"/>
          <a:sy n="90" d="100"/>
        </p:scale>
        <p:origin x="762" y="126"/>
      </p:cViewPr>
      <p:guideLst>
        <p:guide orient="horz" pos="3367"/>
        <p:guide pos="476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1163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6038" y="0"/>
            <a:ext cx="2951162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F2658B-3517-4318-9D8C-9B62151FC4E1}" type="datetimeFigureOut">
              <a:rPr lang="ru-RU" smtClean="0"/>
              <a:t>19.04.2023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42450"/>
            <a:ext cx="2951163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6038" y="9442450"/>
            <a:ext cx="2951162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F56DFE-A255-495A-8005-17073EBD22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069883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5" y="2"/>
            <a:ext cx="2950474" cy="498774"/>
          </a:xfrm>
          <a:prstGeom prst="rect">
            <a:avLst/>
          </a:prstGeom>
        </p:spPr>
        <p:txBody>
          <a:bodyPr vert="horz" lIns="95210" tIns="47604" rIns="95210" bIns="47604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6744" y="2"/>
            <a:ext cx="2950474" cy="498774"/>
          </a:xfrm>
          <a:prstGeom prst="rect">
            <a:avLst/>
          </a:prstGeom>
        </p:spPr>
        <p:txBody>
          <a:bodyPr vert="horz" lIns="95210" tIns="47604" rIns="95210" bIns="47604" rtlCol="0"/>
          <a:lstStyle>
            <a:lvl1pPr algn="r">
              <a:defRPr sz="1200"/>
            </a:lvl1pPr>
          </a:lstStyle>
          <a:p>
            <a:fld id="{E318C238-4D5D-FE40-AFA5-3D54CF0D6A58}" type="datetimeFigureOut">
              <a:rPr lang="ru-RU" smtClean="0"/>
              <a:t>19.04.2023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031875" y="1241425"/>
            <a:ext cx="4745038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210" tIns="47604" rIns="95210" bIns="47604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0881" y="4784074"/>
            <a:ext cx="5447030" cy="3914238"/>
          </a:xfrm>
          <a:prstGeom prst="rect">
            <a:avLst/>
          </a:prstGeom>
        </p:spPr>
        <p:txBody>
          <a:bodyPr vert="horz" lIns="95210" tIns="47604" rIns="95210" bIns="47604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5" y="9442158"/>
            <a:ext cx="2950474" cy="498773"/>
          </a:xfrm>
          <a:prstGeom prst="rect">
            <a:avLst/>
          </a:prstGeom>
        </p:spPr>
        <p:txBody>
          <a:bodyPr vert="horz" lIns="95210" tIns="47604" rIns="95210" bIns="47604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6744" y="9442158"/>
            <a:ext cx="2950474" cy="498773"/>
          </a:xfrm>
          <a:prstGeom prst="rect">
            <a:avLst/>
          </a:prstGeom>
        </p:spPr>
        <p:txBody>
          <a:bodyPr vert="horz" lIns="95210" tIns="47604" rIns="95210" bIns="47604" rtlCol="0" anchor="b"/>
          <a:lstStyle>
            <a:lvl1pPr algn="r">
              <a:defRPr sz="1200"/>
            </a:lvl1pPr>
          </a:lstStyle>
          <a:p>
            <a:fld id="{B1A9D7B5-1568-2344-908E-7496F581C4D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1469382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1293053" rtl="0" eaLnBrk="1" latinLnBrk="0" hangingPunct="1">
      <a:defRPr sz="1697" kern="1200">
        <a:solidFill>
          <a:schemeClr val="tx1"/>
        </a:solidFill>
        <a:latin typeface="+mn-lt"/>
        <a:ea typeface="+mn-ea"/>
        <a:cs typeface="+mn-cs"/>
      </a:defRPr>
    </a:lvl1pPr>
    <a:lvl2pPr marL="646527" algn="l" defTabSz="1293053" rtl="0" eaLnBrk="1" latinLnBrk="0" hangingPunct="1">
      <a:defRPr sz="1697" kern="1200">
        <a:solidFill>
          <a:schemeClr val="tx1"/>
        </a:solidFill>
        <a:latin typeface="+mn-lt"/>
        <a:ea typeface="+mn-ea"/>
        <a:cs typeface="+mn-cs"/>
      </a:defRPr>
    </a:lvl2pPr>
    <a:lvl3pPr marL="1293053" algn="l" defTabSz="1293053" rtl="0" eaLnBrk="1" latinLnBrk="0" hangingPunct="1">
      <a:defRPr sz="1697" kern="1200">
        <a:solidFill>
          <a:schemeClr val="tx1"/>
        </a:solidFill>
        <a:latin typeface="+mn-lt"/>
        <a:ea typeface="+mn-ea"/>
        <a:cs typeface="+mn-cs"/>
      </a:defRPr>
    </a:lvl3pPr>
    <a:lvl4pPr marL="1939580" algn="l" defTabSz="1293053" rtl="0" eaLnBrk="1" latinLnBrk="0" hangingPunct="1">
      <a:defRPr sz="1697" kern="1200">
        <a:solidFill>
          <a:schemeClr val="tx1"/>
        </a:solidFill>
        <a:latin typeface="+mn-lt"/>
        <a:ea typeface="+mn-ea"/>
        <a:cs typeface="+mn-cs"/>
      </a:defRPr>
    </a:lvl4pPr>
    <a:lvl5pPr marL="2586106" algn="l" defTabSz="1293053" rtl="0" eaLnBrk="1" latinLnBrk="0" hangingPunct="1">
      <a:defRPr sz="1697" kern="1200">
        <a:solidFill>
          <a:schemeClr val="tx1"/>
        </a:solidFill>
        <a:latin typeface="+mn-lt"/>
        <a:ea typeface="+mn-ea"/>
        <a:cs typeface="+mn-cs"/>
      </a:defRPr>
    </a:lvl5pPr>
    <a:lvl6pPr marL="3232633" algn="l" defTabSz="1293053" rtl="0" eaLnBrk="1" latinLnBrk="0" hangingPunct="1">
      <a:defRPr sz="1697" kern="1200">
        <a:solidFill>
          <a:schemeClr val="tx1"/>
        </a:solidFill>
        <a:latin typeface="+mn-lt"/>
        <a:ea typeface="+mn-ea"/>
        <a:cs typeface="+mn-cs"/>
      </a:defRPr>
    </a:lvl6pPr>
    <a:lvl7pPr marL="3879159" algn="l" defTabSz="1293053" rtl="0" eaLnBrk="1" latinLnBrk="0" hangingPunct="1">
      <a:defRPr sz="1697" kern="1200">
        <a:solidFill>
          <a:schemeClr val="tx1"/>
        </a:solidFill>
        <a:latin typeface="+mn-lt"/>
        <a:ea typeface="+mn-ea"/>
        <a:cs typeface="+mn-cs"/>
      </a:defRPr>
    </a:lvl7pPr>
    <a:lvl8pPr marL="4525686" algn="l" defTabSz="1293053" rtl="0" eaLnBrk="1" latinLnBrk="0" hangingPunct="1">
      <a:defRPr sz="1697" kern="1200">
        <a:solidFill>
          <a:schemeClr val="tx1"/>
        </a:solidFill>
        <a:latin typeface="+mn-lt"/>
        <a:ea typeface="+mn-ea"/>
        <a:cs typeface="+mn-cs"/>
      </a:defRPr>
    </a:lvl8pPr>
    <a:lvl9pPr marL="5172212" algn="l" defTabSz="1293053" rtl="0" eaLnBrk="1" latinLnBrk="0" hangingPunct="1">
      <a:defRPr sz="1697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emf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emf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emf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emf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emf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A9C05C2-5AF2-B64C-B0F8-152EE4242AC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216"/>
            <a:ext cx="15119350" cy="106893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356093" y="2322226"/>
            <a:ext cx="9385439" cy="3722335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7200">
                <a:solidFill>
                  <a:srgbClr val="34415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56093" y="6505808"/>
            <a:ext cx="9385439" cy="1392467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>
                <a:solidFill>
                  <a:srgbClr val="34415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12775" indent="0" algn="ctr">
              <a:buNone/>
              <a:defRPr sz="3118"/>
            </a:lvl2pPr>
            <a:lvl3pPr marL="1425550" indent="0" algn="ctr">
              <a:buNone/>
              <a:defRPr sz="2806"/>
            </a:lvl3pPr>
            <a:lvl4pPr marL="2138324" indent="0" algn="ctr">
              <a:buNone/>
              <a:defRPr sz="2494"/>
            </a:lvl4pPr>
            <a:lvl5pPr marL="2851099" indent="0" algn="ctr">
              <a:buNone/>
              <a:defRPr sz="2494"/>
            </a:lvl5pPr>
            <a:lvl6pPr marL="3563874" indent="0" algn="ctr">
              <a:buNone/>
              <a:defRPr sz="2494"/>
            </a:lvl6pPr>
            <a:lvl7pPr marL="4276649" indent="0" algn="ctr">
              <a:buNone/>
              <a:defRPr sz="2494"/>
            </a:lvl7pPr>
            <a:lvl8pPr marL="4989424" indent="0" algn="ctr">
              <a:buNone/>
              <a:defRPr sz="2494"/>
            </a:lvl8pPr>
            <a:lvl9pPr marL="5702198" indent="0" algn="ctr">
              <a:buNone/>
              <a:defRPr sz="2494"/>
            </a:lvl9pPr>
          </a:lstStyle>
          <a:p>
            <a:r>
              <a:rPr lang="ru-RU" dirty="0"/>
              <a:t>Образец подзаголовка</a:t>
            </a:r>
            <a:endParaRPr lang="en-US" dirty="0"/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61F42988-C88A-C24A-AD3B-1E7E370E6568}"/>
              </a:ext>
            </a:extLst>
          </p:cNvPr>
          <p:cNvGrpSpPr/>
          <p:nvPr userDrawn="1"/>
        </p:nvGrpSpPr>
        <p:grpSpPr>
          <a:xfrm>
            <a:off x="1497207" y="924341"/>
            <a:ext cx="1659373" cy="700350"/>
            <a:chOff x="1063329" y="505331"/>
            <a:chExt cx="1520034" cy="641444"/>
          </a:xfrm>
        </p:grpSpPr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B9DE97B4-D248-914D-8FCF-BAB78BD659A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63329" y="516387"/>
              <a:ext cx="530853" cy="630388"/>
            </a:xfrm>
            <a:prstGeom prst="rect">
              <a:avLst/>
            </a:prstGeom>
          </p:spPr>
        </p:pic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9F5CE72E-7892-B941-9256-F7D7770F4DA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52975" y="505331"/>
              <a:ext cx="630388" cy="630388"/>
            </a:xfrm>
            <a:prstGeom prst="rect">
              <a:avLst/>
            </a:prstGeom>
          </p:spPr>
        </p:pic>
      </p:grpSp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id="{6B467E9D-6F59-7C49-A393-F9AD9B450666}"/>
              </a:ext>
            </a:extLst>
          </p:cNvPr>
          <p:cNvSpPr/>
          <p:nvPr userDrawn="1"/>
        </p:nvSpPr>
        <p:spPr>
          <a:xfrm>
            <a:off x="1422999" y="9200348"/>
            <a:ext cx="944496" cy="380029"/>
          </a:xfrm>
          <a:prstGeom prst="roundRect">
            <a:avLst>
              <a:gd name="adj" fmla="val 50000"/>
            </a:avLst>
          </a:prstGeom>
          <a:solidFill>
            <a:srgbClr val="00C8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chemeClr val="bg1"/>
              </a:solidFill>
              <a:latin typeface="Arial" panose="020B0604020202020204" pitchFamily="34" charset="0"/>
              <a:ea typeface="Arial Unicode MS" panose="020B0604020202020204" pitchFamily="34" charset="-128"/>
              <a:cs typeface="Arial" panose="020B0604020202020204" pitchFamily="34" charset="0"/>
            </a:endParaRPr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9F91C56C-B54E-EF4A-B2F1-E9DC445A77AD}"/>
              </a:ext>
            </a:extLst>
          </p:cNvPr>
          <p:cNvSpPr/>
          <p:nvPr userDrawn="1"/>
        </p:nvSpPr>
        <p:spPr>
          <a:xfrm>
            <a:off x="10699006" y="4924868"/>
            <a:ext cx="1920332" cy="1920332"/>
          </a:xfrm>
          <a:prstGeom prst="ellipse">
            <a:avLst/>
          </a:prstGeom>
          <a:solidFill>
            <a:srgbClr val="00C8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C20A0A3-8A0F-044E-BB4F-E8EFE722349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039905" y="5266844"/>
            <a:ext cx="1189526" cy="1053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325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A9C05C2-5AF2-B64C-B0F8-152EE4242AC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1216"/>
            <a:ext cx="15119349" cy="106893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356093" y="2322226"/>
            <a:ext cx="9385439" cy="3722335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6600" b="1">
                <a:solidFill>
                  <a:srgbClr val="34415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56093" y="6505808"/>
            <a:ext cx="9385439" cy="1392467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>
                <a:solidFill>
                  <a:srgbClr val="34415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12775" indent="0" algn="ctr">
              <a:buNone/>
              <a:defRPr sz="3118"/>
            </a:lvl2pPr>
            <a:lvl3pPr marL="1425550" indent="0" algn="ctr">
              <a:buNone/>
              <a:defRPr sz="2806"/>
            </a:lvl3pPr>
            <a:lvl4pPr marL="2138324" indent="0" algn="ctr">
              <a:buNone/>
              <a:defRPr sz="2494"/>
            </a:lvl4pPr>
            <a:lvl5pPr marL="2851099" indent="0" algn="ctr">
              <a:buNone/>
              <a:defRPr sz="2494"/>
            </a:lvl5pPr>
            <a:lvl6pPr marL="3563874" indent="0" algn="ctr">
              <a:buNone/>
              <a:defRPr sz="2494"/>
            </a:lvl6pPr>
            <a:lvl7pPr marL="4276649" indent="0" algn="ctr">
              <a:buNone/>
              <a:defRPr sz="2494"/>
            </a:lvl7pPr>
            <a:lvl8pPr marL="4989424" indent="0" algn="ctr">
              <a:buNone/>
              <a:defRPr sz="2494"/>
            </a:lvl8pPr>
            <a:lvl9pPr marL="5702198" indent="0" algn="ctr">
              <a:buNone/>
              <a:defRPr sz="2494"/>
            </a:lvl9pPr>
          </a:lstStyle>
          <a:p>
            <a:r>
              <a:rPr lang="ru-RU" dirty="0"/>
              <a:t>Образец подзаголовка</a:t>
            </a:r>
            <a:endParaRPr lang="en-US" dirty="0"/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61F42988-C88A-C24A-AD3B-1E7E370E6568}"/>
              </a:ext>
            </a:extLst>
          </p:cNvPr>
          <p:cNvGrpSpPr/>
          <p:nvPr userDrawn="1"/>
        </p:nvGrpSpPr>
        <p:grpSpPr>
          <a:xfrm>
            <a:off x="1497207" y="924341"/>
            <a:ext cx="1659373" cy="700350"/>
            <a:chOff x="1063329" y="505331"/>
            <a:chExt cx="1520034" cy="641444"/>
          </a:xfrm>
        </p:grpSpPr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B9DE97B4-D248-914D-8FCF-BAB78BD659A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63329" y="516387"/>
              <a:ext cx="530853" cy="630388"/>
            </a:xfrm>
            <a:prstGeom prst="rect">
              <a:avLst/>
            </a:prstGeom>
          </p:spPr>
        </p:pic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9F5CE72E-7892-B941-9256-F7D7770F4DA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52975" y="505331"/>
              <a:ext cx="630388" cy="630388"/>
            </a:xfrm>
            <a:prstGeom prst="rect">
              <a:avLst/>
            </a:prstGeom>
          </p:spPr>
        </p:pic>
      </p:grpSp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id="{6B467E9D-6F59-7C49-A393-F9AD9B450666}"/>
              </a:ext>
            </a:extLst>
          </p:cNvPr>
          <p:cNvSpPr/>
          <p:nvPr userDrawn="1"/>
        </p:nvSpPr>
        <p:spPr>
          <a:xfrm>
            <a:off x="1422999" y="9200348"/>
            <a:ext cx="944496" cy="380029"/>
          </a:xfrm>
          <a:prstGeom prst="roundRect">
            <a:avLst>
              <a:gd name="adj" fmla="val 50000"/>
            </a:avLst>
          </a:prstGeom>
          <a:solidFill>
            <a:srgbClr val="00C8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chemeClr val="bg1"/>
              </a:solidFill>
              <a:latin typeface="Arial" panose="020B0604020202020204" pitchFamily="34" charset="0"/>
              <a:ea typeface="Arial Unicode MS" panose="020B0604020202020204" pitchFamily="34" charset="-128"/>
              <a:cs typeface="Arial" panose="020B0604020202020204" pitchFamily="34" charset="0"/>
            </a:endParaRPr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4DD8D5AE-4FF8-D44E-A7AE-4A3CA5E9C66E}"/>
              </a:ext>
            </a:extLst>
          </p:cNvPr>
          <p:cNvSpPr/>
          <p:nvPr userDrawn="1"/>
        </p:nvSpPr>
        <p:spPr>
          <a:xfrm>
            <a:off x="10699006" y="4924868"/>
            <a:ext cx="1920332" cy="1920332"/>
          </a:xfrm>
          <a:prstGeom prst="ellipse">
            <a:avLst/>
          </a:prstGeom>
          <a:solidFill>
            <a:srgbClr val="34415B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CFDC5142-9923-2B4A-8C2E-51C6933B2B7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064409" y="5265821"/>
            <a:ext cx="1189526" cy="1054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3386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4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3831606" y="10048067"/>
            <a:ext cx="690541" cy="569240"/>
          </a:xfrm>
        </p:spPr>
        <p:txBody>
          <a:bodyPr anchor="t"/>
          <a:lstStyle>
            <a:lvl1pPr algn="r">
              <a:defRPr sz="160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180465" y="285750"/>
            <a:ext cx="12215473" cy="863781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F53847E3-5441-DD44-9173-8AE6FCB78951}"/>
              </a:ext>
            </a:extLst>
          </p:cNvPr>
          <p:cNvSpPr/>
          <p:nvPr userDrawn="1"/>
        </p:nvSpPr>
        <p:spPr>
          <a:xfrm>
            <a:off x="14909114" y="0"/>
            <a:ext cx="210236" cy="7889704"/>
          </a:xfrm>
          <a:prstGeom prst="rect">
            <a:avLst/>
          </a:prstGeom>
          <a:solidFill>
            <a:srgbClr val="00C8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599" dirty="0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23E9646D-384A-B846-AD8D-6CB7ED976093}"/>
              </a:ext>
            </a:extLst>
          </p:cNvPr>
          <p:cNvSpPr/>
          <p:nvPr userDrawn="1"/>
        </p:nvSpPr>
        <p:spPr>
          <a:xfrm>
            <a:off x="14909114" y="7889704"/>
            <a:ext cx="210236" cy="2802109"/>
          </a:xfrm>
          <a:prstGeom prst="rect">
            <a:avLst/>
          </a:prstGeom>
          <a:solidFill>
            <a:srgbClr val="3441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599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21DE3D5-D0F8-CE43-B74B-5C054D32BE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553318" y="10110370"/>
            <a:ext cx="495300" cy="24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5202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B845947C-27D1-8F4E-A962-A63846C2C12C}"/>
              </a:ext>
            </a:extLst>
          </p:cNvPr>
          <p:cNvSpPr/>
          <p:nvPr userDrawn="1"/>
        </p:nvSpPr>
        <p:spPr>
          <a:xfrm>
            <a:off x="14909114" y="0"/>
            <a:ext cx="210236" cy="7889704"/>
          </a:xfrm>
          <a:prstGeom prst="rect">
            <a:avLst/>
          </a:prstGeom>
          <a:solidFill>
            <a:srgbClr val="00C8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599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FBA93252-CDAC-F54B-97F9-9B1BEB1F04EA}"/>
              </a:ext>
            </a:extLst>
          </p:cNvPr>
          <p:cNvSpPr/>
          <p:nvPr userDrawn="1"/>
        </p:nvSpPr>
        <p:spPr>
          <a:xfrm>
            <a:off x="14909114" y="7889704"/>
            <a:ext cx="210236" cy="2802109"/>
          </a:xfrm>
          <a:prstGeom prst="rect">
            <a:avLst/>
          </a:prstGeom>
          <a:solidFill>
            <a:srgbClr val="3441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599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3831606" y="10048067"/>
            <a:ext cx="690541" cy="569240"/>
          </a:xfrm>
        </p:spPr>
        <p:txBody>
          <a:bodyPr anchor="t"/>
          <a:lstStyle>
            <a:lvl1pPr algn="r">
              <a:defRPr sz="160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180465" y="285750"/>
            <a:ext cx="12215473" cy="863781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23E9646D-384A-B846-AD8D-6CB7ED976093}"/>
              </a:ext>
            </a:extLst>
          </p:cNvPr>
          <p:cNvSpPr/>
          <p:nvPr userDrawn="1"/>
        </p:nvSpPr>
        <p:spPr>
          <a:xfrm rot="16200000">
            <a:off x="4882742" y="5239428"/>
            <a:ext cx="210237" cy="997571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599" dirty="0"/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987570" y="10074193"/>
            <a:ext cx="883921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0" i="1" spc="20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Пресс-служба Комплекса градостроительной политики и строительства города Москвы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DE5EA205-9DC1-7D4F-9E49-BBEB0CF0196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553318" y="10110370"/>
            <a:ext cx="495300" cy="24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5702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3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ADB01EE5-78F4-EF45-888D-1F36EDAD4B09}"/>
              </a:ext>
            </a:extLst>
          </p:cNvPr>
          <p:cNvSpPr/>
          <p:nvPr userDrawn="1"/>
        </p:nvSpPr>
        <p:spPr>
          <a:xfrm>
            <a:off x="14909114" y="0"/>
            <a:ext cx="210236" cy="7889704"/>
          </a:xfrm>
          <a:prstGeom prst="rect">
            <a:avLst/>
          </a:prstGeom>
          <a:solidFill>
            <a:srgbClr val="00C8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599" dirty="0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02E95E75-8DDE-4544-A53E-499C90679EC4}"/>
              </a:ext>
            </a:extLst>
          </p:cNvPr>
          <p:cNvSpPr/>
          <p:nvPr userDrawn="1"/>
        </p:nvSpPr>
        <p:spPr>
          <a:xfrm>
            <a:off x="14909114" y="7889704"/>
            <a:ext cx="210236" cy="2802109"/>
          </a:xfrm>
          <a:prstGeom prst="rect">
            <a:avLst/>
          </a:prstGeom>
          <a:solidFill>
            <a:srgbClr val="3441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599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3831606" y="10048067"/>
            <a:ext cx="690541" cy="569240"/>
          </a:xfrm>
        </p:spPr>
        <p:txBody>
          <a:bodyPr anchor="t"/>
          <a:lstStyle>
            <a:lvl1pPr algn="r">
              <a:defRPr sz="160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180465" y="285750"/>
            <a:ext cx="12215473" cy="863781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9534B626-2CDB-4C4B-A367-48C89395A727}"/>
              </a:ext>
            </a:extLst>
          </p:cNvPr>
          <p:cNvCxnSpPr>
            <a:cxnSpLocks/>
          </p:cNvCxnSpPr>
          <p:nvPr userDrawn="1"/>
        </p:nvCxnSpPr>
        <p:spPr>
          <a:xfrm>
            <a:off x="1073634" y="1149531"/>
            <a:ext cx="13322304" cy="0"/>
          </a:xfrm>
          <a:prstGeom prst="line">
            <a:avLst/>
          </a:prstGeom>
          <a:ln w="6350">
            <a:solidFill>
              <a:srgbClr val="00C8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Группа 9"/>
          <p:cNvGrpSpPr/>
          <p:nvPr userDrawn="1"/>
        </p:nvGrpSpPr>
        <p:grpSpPr>
          <a:xfrm>
            <a:off x="1080000" y="513211"/>
            <a:ext cx="930619" cy="420234"/>
            <a:chOff x="1063329" y="505331"/>
            <a:chExt cx="1420495" cy="641444"/>
          </a:xfrm>
        </p:grpSpPr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63329" y="516387"/>
              <a:ext cx="530853" cy="630388"/>
            </a:xfrm>
            <a:prstGeom prst="rect">
              <a:avLst/>
            </a:prstGeom>
          </p:spPr>
        </p:pic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53436" y="505331"/>
              <a:ext cx="630388" cy="630388"/>
            </a:xfrm>
            <a:prstGeom prst="rect">
              <a:avLst/>
            </a:prstGeom>
          </p:spPr>
        </p:pic>
      </p:grp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23E9646D-384A-B846-AD8D-6CB7ED976093}"/>
              </a:ext>
            </a:extLst>
          </p:cNvPr>
          <p:cNvSpPr/>
          <p:nvPr userDrawn="1"/>
        </p:nvSpPr>
        <p:spPr>
          <a:xfrm rot="16200000">
            <a:off x="4882742" y="5239428"/>
            <a:ext cx="210237" cy="997571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599" dirty="0"/>
          </a:p>
        </p:txBody>
      </p:sp>
      <p:sp>
        <p:nvSpPr>
          <p:cNvPr id="19" name="Прямоугольник 18"/>
          <p:cNvSpPr/>
          <p:nvPr userDrawn="1"/>
        </p:nvSpPr>
        <p:spPr>
          <a:xfrm>
            <a:off x="987570" y="10074193"/>
            <a:ext cx="883921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0" i="1" spc="20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Пресс-служба Комплекса градостроительной политики и строительства города Москвы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1D2EC3CA-D5D3-9347-BFC6-074DC1107A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553318" y="10110370"/>
            <a:ext cx="495300" cy="24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8987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4622F1F6-22DA-AE4C-8592-3A74C7FE80B5}"/>
              </a:ext>
            </a:extLst>
          </p:cNvPr>
          <p:cNvSpPr/>
          <p:nvPr userDrawn="1"/>
        </p:nvSpPr>
        <p:spPr>
          <a:xfrm>
            <a:off x="14909114" y="0"/>
            <a:ext cx="210236" cy="7889704"/>
          </a:xfrm>
          <a:prstGeom prst="rect">
            <a:avLst/>
          </a:prstGeom>
          <a:solidFill>
            <a:srgbClr val="00C8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599" dirty="0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F627D7FA-E749-FB43-83C3-1EC07EE849B9}"/>
              </a:ext>
            </a:extLst>
          </p:cNvPr>
          <p:cNvSpPr/>
          <p:nvPr userDrawn="1"/>
        </p:nvSpPr>
        <p:spPr>
          <a:xfrm>
            <a:off x="14909114" y="7889704"/>
            <a:ext cx="210236" cy="2802109"/>
          </a:xfrm>
          <a:prstGeom prst="rect">
            <a:avLst/>
          </a:prstGeom>
          <a:solidFill>
            <a:srgbClr val="3441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599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25FE166-D473-854D-A600-3586524A34F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6231" y="976095"/>
            <a:ext cx="13742175" cy="9715718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3831606" y="10048067"/>
            <a:ext cx="690541" cy="569240"/>
          </a:xfrm>
        </p:spPr>
        <p:txBody>
          <a:bodyPr anchor="t"/>
          <a:lstStyle>
            <a:lvl1pPr algn="r">
              <a:defRPr sz="160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180465" y="285750"/>
            <a:ext cx="12215473" cy="863781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9534B626-2CDB-4C4B-A367-48C89395A727}"/>
              </a:ext>
            </a:extLst>
          </p:cNvPr>
          <p:cNvCxnSpPr>
            <a:cxnSpLocks/>
          </p:cNvCxnSpPr>
          <p:nvPr userDrawn="1"/>
        </p:nvCxnSpPr>
        <p:spPr>
          <a:xfrm>
            <a:off x="1073634" y="1149531"/>
            <a:ext cx="13322304" cy="0"/>
          </a:xfrm>
          <a:prstGeom prst="line">
            <a:avLst/>
          </a:prstGeom>
          <a:ln w="6350">
            <a:solidFill>
              <a:srgbClr val="00C8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Группа 9"/>
          <p:cNvGrpSpPr/>
          <p:nvPr userDrawn="1"/>
        </p:nvGrpSpPr>
        <p:grpSpPr>
          <a:xfrm>
            <a:off x="1080000" y="513211"/>
            <a:ext cx="930619" cy="420234"/>
            <a:chOff x="1063329" y="505331"/>
            <a:chExt cx="1420495" cy="641444"/>
          </a:xfrm>
        </p:grpSpPr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63329" y="516387"/>
              <a:ext cx="530853" cy="630388"/>
            </a:xfrm>
            <a:prstGeom prst="rect">
              <a:avLst/>
            </a:prstGeom>
          </p:spPr>
        </p:pic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53436" y="505331"/>
              <a:ext cx="630388" cy="630388"/>
            </a:xfrm>
            <a:prstGeom prst="rect">
              <a:avLst/>
            </a:prstGeom>
          </p:spPr>
        </p:pic>
      </p:grp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23E9646D-384A-B846-AD8D-6CB7ED976093}"/>
              </a:ext>
            </a:extLst>
          </p:cNvPr>
          <p:cNvSpPr/>
          <p:nvPr userDrawn="1"/>
        </p:nvSpPr>
        <p:spPr>
          <a:xfrm rot="16200000">
            <a:off x="4882742" y="5239428"/>
            <a:ext cx="210237" cy="997571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599" dirty="0"/>
          </a:p>
        </p:txBody>
      </p:sp>
      <p:sp>
        <p:nvSpPr>
          <p:cNvPr id="15" name="Прямоугольник 14"/>
          <p:cNvSpPr/>
          <p:nvPr userDrawn="1"/>
        </p:nvSpPr>
        <p:spPr>
          <a:xfrm>
            <a:off x="987570" y="10074193"/>
            <a:ext cx="883921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0" i="1" spc="20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Пресс-служба Комплекса градостроительной политики и строительства города Москвы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DD79CBEB-E015-714E-ACDF-0BEB850B2F7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4553318" y="10110370"/>
            <a:ext cx="495300" cy="24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0436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25FE166-D473-854D-A600-3586524A34F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6231" y="976095"/>
            <a:ext cx="13742175" cy="9715718"/>
          </a:xfrm>
          <a:prstGeom prst="rect">
            <a:avLst/>
          </a:prstGeom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247942E9-AE03-664D-A707-C5BF4D05B618}"/>
              </a:ext>
            </a:extLst>
          </p:cNvPr>
          <p:cNvSpPr/>
          <p:nvPr userDrawn="1"/>
        </p:nvSpPr>
        <p:spPr>
          <a:xfrm>
            <a:off x="14909114" y="0"/>
            <a:ext cx="210236" cy="7889704"/>
          </a:xfrm>
          <a:prstGeom prst="rect">
            <a:avLst/>
          </a:prstGeom>
          <a:solidFill>
            <a:srgbClr val="00C8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599" dirty="0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D625D1D4-F889-D541-9D58-185ED11018A8}"/>
              </a:ext>
            </a:extLst>
          </p:cNvPr>
          <p:cNvSpPr/>
          <p:nvPr userDrawn="1"/>
        </p:nvSpPr>
        <p:spPr>
          <a:xfrm>
            <a:off x="14909114" y="7889704"/>
            <a:ext cx="210236" cy="2802109"/>
          </a:xfrm>
          <a:prstGeom prst="rect">
            <a:avLst/>
          </a:prstGeom>
          <a:solidFill>
            <a:srgbClr val="3441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599" dirty="0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D370AC7-51BB-764C-A5A1-36765809625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28000"/>
          </a:blip>
          <a:stretch>
            <a:fillRect/>
          </a:stretch>
        </p:blipFill>
        <p:spPr>
          <a:xfrm flipH="1">
            <a:off x="-1" y="0"/>
            <a:ext cx="8553635" cy="10691813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3831606" y="10048067"/>
            <a:ext cx="690541" cy="569240"/>
          </a:xfrm>
        </p:spPr>
        <p:txBody>
          <a:bodyPr anchor="t"/>
          <a:lstStyle>
            <a:lvl1pPr algn="r">
              <a:defRPr sz="160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180465" y="285750"/>
            <a:ext cx="12215473" cy="863781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9534B626-2CDB-4C4B-A367-48C89395A727}"/>
              </a:ext>
            </a:extLst>
          </p:cNvPr>
          <p:cNvCxnSpPr>
            <a:cxnSpLocks/>
          </p:cNvCxnSpPr>
          <p:nvPr userDrawn="1"/>
        </p:nvCxnSpPr>
        <p:spPr>
          <a:xfrm>
            <a:off x="1073634" y="1149531"/>
            <a:ext cx="13322304" cy="0"/>
          </a:xfrm>
          <a:prstGeom prst="line">
            <a:avLst/>
          </a:prstGeom>
          <a:ln w="6350">
            <a:solidFill>
              <a:srgbClr val="00C8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Группа 9"/>
          <p:cNvGrpSpPr/>
          <p:nvPr userDrawn="1"/>
        </p:nvGrpSpPr>
        <p:grpSpPr>
          <a:xfrm>
            <a:off x="1080000" y="513211"/>
            <a:ext cx="930619" cy="420234"/>
            <a:chOff x="1063329" y="505331"/>
            <a:chExt cx="1420495" cy="641444"/>
          </a:xfrm>
        </p:grpSpPr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63329" y="516387"/>
              <a:ext cx="530853" cy="630388"/>
            </a:xfrm>
            <a:prstGeom prst="rect">
              <a:avLst/>
            </a:prstGeom>
          </p:spPr>
        </p:pic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53436" y="505331"/>
              <a:ext cx="630388" cy="630388"/>
            </a:xfrm>
            <a:prstGeom prst="rect">
              <a:avLst/>
            </a:prstGeom>
          </p:spPr>
        </p:pic>
      </p:grp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23E9646D-384A-B846-AD8D-6CB7ED976093}"/>
              </a:ext>
            </a:extLst>
          </p:cNvPr>
          <p:cNvSpPr/>
          <p:nvPr userDrawn="1"/>
        </p:nvSpPr>
        <p:spPr>
          <a:xfrm rot="16200000">
            <a:off x="4882742" y="5239428"/>
            <a:ext cx="210237" cy="997571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599" dirty="0"/>
          </a:p>
        </p:txBody>
      </p:sp>
      <p:sp>
        <p:nvSpPr>
          <p:cNvPr id="20" name="Прямоугольник 19"/>
          <p:cNvSpPr/>
          <p:nvPr userDrawn="1"/>
        </p:nvSpPr>
        <p:spPr>
          <a:xfrm>
            <a:off x="987570" y="10074193"/>
            <a:ext cx="883921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0" i="1" spc="20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Пресс-служба Комплекса градостроительной политики и строительства города Москвы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A6648212-76D0-B544-8745-DC49A847256D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4553318" y="10110370"/>
            <a:ext cx="495300" cy="24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3361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81566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39456" y="569242"/>
            <a:ext cx="13040439" cy="20665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39456" y="2846200"/>
            <a:ext cx="13040439" cy="67838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9455" y="9909729"/>
            <a:ext cx="3401854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7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08285" y="9909729"/>
            <a:ext cx="5102781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7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041" y="9909729"/>
            <a:ext cx="3401854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7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1CB9A5-93C6-A84D-A332-494F2E1BCBD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23500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84" r:id="rId2"/>
    <p:sldLayoutId id="2147483683" r:id="rId3"/>
    <p:sldLayoutId id="2147483676" r:id="rId4"/>
    <p:sldLayoutId id="2147483681" r:id="rId5"/>
    <p:sldLayoutId id="2147483678" r:id="rId6"/>
    <p:sldLayoutId id="2147483679" r:id="rId7"/>
    <p:sldLayoutId id="2147483682" r:id="rId8"/>
  </p:sldLayoutIdLst>
  <p:hf hdr="0" ftr="0" dt="0"/>
  <p:txStyles>
    <p:titleStyle>
      <a:lvl1pPr algn="l" defTabSz="1425550" rtl="0" eaLnBrk="1" latinLnBrk="0" hangingPunct="1">
        <a:lnSpc>
          <a:spcPct val="90000"/>
        </a:lnSpc>
        <a:spcBef>
          <a:spcPct val="0"/>
        </a:spcBef>
        <a:buNone/>
        <a:defRPr sz="686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56387" indent="-356387" algn="l" defTabSz="1425550" rtl="0" eaLnBrk="1" latinLnBrk="0" hangingPunct="1">
        <a:lnSpc>
          <a:spcPct val="90000"/>
        </a:lnSpc>
        <a:spcBef>
          <a:spcPts val="1559"/>
        </a:spcBef>
        <a:buFont typeface="Arial" panose="020B0604020202020204" pitchFamily="34" charset="0"/>
        <a:buChar char="•"/>
        <a:defRPr sz="4365" kern="1200">
          <a:solidFill>
            <a:schemeClr val="tx1"/>
          </a:solidFill>
          <a:latin typeface="+mn-lt"/>
          <a:ea typeface="+mn-ea"/>
          <a:cs typeface="+mn-cs"/>
        </a:defRPr>
      </a:lvl1pPr>
      <a:lvl2pPr marL="1069162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3742" kern="1200">
          <a:solidFill>
            <a:schemeClr val="tx1"/>
          </a:solidFill>
          <a:latin typeface="+mn-lt"/>
          <a:ea typeface="+mn-ea"/>
          <a:cs typeface="+mn-cs"/>
        </a:defRPr>
      </a:lvl2pPr>
      <a:lvl3pPr marL="1781937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3118" kern="1200">
          <a:solidFill>
            <a:schemeClr val="tx1"/>
          </a:solidFill>
          <a:latin typeface="+mn-lt"/>
          <a:ea typeface="+mn-ea"/>
          <a:cs typeface="+mn-cs"/>
        </a:defRPr>
      </a:lvl3pPr>
      <a:lvl4pPr marL="2494712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4pPr>
      <a:lvl5pPr marL="3207487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5pPr>
      <a:lvl6pPr marL="3920261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6pPr>
      <a:lvl7pPr marL="4633036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7pPr>
      <a:lvl8pPr marL="5345811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8pPr>
      <a:lvl9pPr marL="6058586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1pPr>
      <a:lvl2pPr marL="712775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2pPr>
      <a:lvl3pPr marL="1425550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3pPr>
      <a:lvl4pPr marL="2138324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4pPr>
      <a:lvl5pPr marL="2851099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5pPr>
      <a:lvl6pPr marL="3563874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6pPr>
      <a:lvl7pPr marL="4276649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7pPr>
      <a:lvl8pPr marL="4989424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8pPr>
      <a:lvl9pPr marL="5702198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12.png"/><Relationship Id="rId7" Type="http://schemas.openxmlformats.org/officeDocument/2006/relationships/image" Target="../media/image36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30.png"/><Relationship Id="rId5" Type="http://schemas.openxmlformats.org/officeDocument/2006/relationships/image" Target="../media/image3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43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4.gif"/><Relationship Id="rId4" Type="http://schemas.openxmlformats.org/officeDocument/2006/relationships/image" Target="../media/image1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21.gi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gif"/><Relationship Id="rId5" Type="http://schemas.openxmlformats.org/officeDocument/2006/relationships/image" Target="../media/image19.gif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26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30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697814" y="6452675"/>
            <a:ext cx="10500517" cy="35678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defTabSz="1425550">
              <a:lnSpc>
                <a:spcPts val="6000"/>
              </a:lnSpc>
              <a:spcBef>
                <a:spcPct val="0"/>
              </a:spcBef>
            </a:pPr>
            <a:endParaRPr lang="ru-RU" sz="4400" cap="small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84768" y="9191964"/>
            <a:ext cx="12130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</a:t>
            </a:r>
          </a:p>
        </p:txBody>
      </p:sp>
      <p:sp>
        <p:nvSpPr>
          <p:cNvPr id="2" name="AutoShape 2" descr="blob:https://web.whatsapp.com/11011a54-3b53-43da-9128-5357980b1a1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blob:https://web.whatsapp.com/11011a54-3b53-43da-9128-5357980b1a1f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729673" y="2396454"/>
            <a:ext cx="9735127" cy="45164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kumimoji="1" lang="ru-RU" altLang="ru-RU" sz="72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ГБУ «</a:t>
            </a:r>
            <a:r>
              <a:rPr kumimoji="1" lang="ru-RU" altLang="ru-RU" sz="7200" b="1" dirty="0" err="1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Мосгоргеотрест</a:t>
            </a:r>
            <a:r>
              <a:rPr kumimoji="1" lang="ru-RU" altLang="ru-RU" sz="72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» </a:t>
            </a:r>
          </a:p>
          <a:p>
            <a:pPr lvl="0" algn="ctr" defTabSz="914400" fontAlgn="base">
              <a:spcBef>
                <a:spcPct val="0"/>
              </a:spcBef>
              <a:spcAft>
                <a:spcPct val="0"/>
              </a:spcAft>
            </a:pPr>
            <a:endParaRPr kumimoji="1" lang="ru-RU" altLang="ru-RU" sz="3300" b="1" dirty="0">
              <a:solidFill>
                <a:srgbClr val="003399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defTabSz="914400" fontAlgn="base">
              <a:spcBef>
                <a:spcPct val="0"/>
              </a:spcBef>
              <a:spcAft>
                <a:spcPct val="0"/>
              </a:spcAft>
            </a:pPr>
            <a:endParaRPr kumimoji="1" lang="ru-RU" altLang="ru-RU" sz="3300" b="1" dirty="0">
              <a:solidFill>
                <a:srgbClr val="003399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1" lang="ru-RU" altLang="ru-RU" sz="33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Технология создания региональной </a:t>
            </a:r>
            <a:r>
              <a:rPr kumimoji="1" lang="ru-RU" altLang="ru-RU" sz="3300" b="1" dirty="0" err="1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геофильтрационной</a:t>
            </a:r>
            <a:r>
              <a:rPr kumimoji="1" lang="ru-RU" altLang="ru-RU" sz="33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модели на территории г. Москвы</a:t>
            </a:r>
            <a:endParaRPr kumimoji="1" lang="ru-RU" altLang="ru-RU" sz="2400" dirty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60582" y="581891"/>
            <a:ext cx="2299854" cy="12746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C9B9DB8-7684-4294-8613-E7A43CDAA9AF}"/>
              </a:ext>
            </a:extLst>
          </p:cNvPr>
          <p:cNvSpPr txBox="1"/>
          <p:nvPr/>
        </p:nvSpPr>
        <p:spPr>
          <a:xfrm>
            <a:off x="1048977" y="7187781"/>
            <a:ext cx="6602702" cy="138499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kern="0" dirty="0" smtClean="0">
                <a:solidFill>
                  <a:schemeClr val="bg2">
                    <a:lumMod val="75000"/>
                  </a:schemeClr>
                </a:solidFill>
              </a:rPr>
              <a:t>Рекун Виталий Сергеевич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kern="0" dirty="0" smtClean="0">
                <a:solidFill>
                  <a:schemeClr val="bg2">
                    <a:lumMod val="75000"/>
                  </a:schemeClr>
                </a:solidFill>
              </a:rPr>
              <a:t>Инженер отдела картографирования и ведения ЕГКО Москвы</a:t>
            </a:r>
            <a:endParaRPr lang="en-US" sz="2800" kern="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13" name="Picture 5" descr="C:\Users\vsvitin\Downloads\WhatsApp Image 2021-03-12 at 17.54.43 (1).jpeg">
            <a:extLst>
              <a:ext uri="{FF2B5EF4-FFF2-40B4-BE49-F238E27FC236}">
                <a16:creationId xmlns:a16="http://schemas.microsoft.com/office/drawing/2014/main" id="{E740115D-C17E-4133-9BEE-B02B475B6C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127" y="934646"/>
            <a:ext cx="582931" cy="674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0564C3D-3A96-4821-838E-28954441CE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1386" y="908910"/>
            <a:ext cx="3002058" cy="710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8699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2DCB3A35-82D6-1945-B41A-A55B9C11F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r"/>
            <a:r>
              <a:rPr lang="ru-RU" b="1" dirty="0" smtClean="0">
                <a:solidFill>
                  <a:srgbClr val="34415B"/>
                </a:solidFill>
              </a:rPr>
              <a:t>10</a:t>
            </a:r>
            <a:endParaRPr lang="ru-RU" b="1" dirty="0">
              <a:solidFill>
                <a:srgbClr val="34415B"/>
              </a:solidFill>
            </a:endParaRPr>
          </a:p>
        </p:txBody>
      </p:sp>
      <p:sp>
        <p:nvSpPr>
          <p:cNvPr id="17" name="Заголовок 3"/>
          <p:cNvSpPr txBox="1">
            <a:spLocks/>
          </p:cNvSpPr>
          <p:nvPr/>
        </p:nvSpPr>
        <p:spPr>
          <a:xfrm>
            <a:off x="2545346" y="193129"/>
            <a:ext cx="11452635" cy="11170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142555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pic>
        <p:nvPicPr>
          <p:cNvPr id="13" name="Picture 5" descr="C:\Users\vsvitin\Downloads\WhatsApp Image 2021-03-12 at 17.54.43 (1)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4164" y="570895"/>
            <a:ext cx="417600" cy="396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1513" y="553946"/>
            <a:ext cx="1500270" cy="35993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0" y="10123055"/>
            <a:ext cx="10603345" cy="3509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794327" y="434109"/>
            <a:ext cx="1330037" cy="5719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2906662"/>
              </p:ext>
            </p:extLst>
          </p:nvPr>
        </p:nvGraphicFramePr>
        <p:xfrm>
          <a:off x="1688254" y="1344666"/>
          <a:ext cx="6579446" cy="449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40994">
                  <a:extLst>
                    <a:ext uri="{9D8B030D-6E8A-4147-A177-3AD203B41FA5}">
                      <a16:colId xmlns:a16="http://schemas.microsoft.com/office/drawing/2014/main" val="3926433012"/>
                    </a:ext>
                  </a:extLst>
                </a:gridCol>
                <a:gridCol w="1550309">
                  <a:extLst>
                    <a:ext uri="{9D8B030D-6E8A-4147-A177-3AD203B41FA5}">
                      <a16:colId xmlns:a16="http://schemas.microsoft.com/office/drawing/2014/main" val="3637207549"/>
                    </a:ext>
                  </a:extLst>
                </a:gridCol>
                <a:gridCol w="1998127">
                  <a:extLst>
                    <a:ext uri="{9D8B030D-6E8A-4147-A177-3AD203B41FA5}">
                      <a16:colId xmlns:a16="http://schemas.microsoft.com/office/drawing/2014/main" val="3625640498"/>
                    </a:ext>
                  </a:extLst>
                </a:gridCol>
                <a:gridCol w="1490016">
                  <a:extLst>
                    <a:ext uri="{9D8B030D-6E8A-4147-A177-3AD203B41FA5}">
                      <a16:colId xmlns:a16="http://schemas.microsoft.com/office/drawing/2014/main" val="673034109"/>
                    </a:ext>
                  </a:extLst>
                </a:gridCol>
              </a:tblGrid>
              <a:tr h="65967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dirty="0" smtClean="0">
                          <a:effectLst/>
                        </a:rPr>
                        <a:t>Код</a:t>
                      </a:r>
                      <a:r>
                        <a:rPr lang="ru-RU" sz="2000" baseline="0" dirty="0" smtClean="0">
                          <a:effectLst/>
                        </a:rPr>
                        <a:t> литологии</a:t>
                      </a:r>
                      <a:endParaRPr lang="en-US" sz="2000" dirty="0">
                        <a:effectLst/>
                      </a:endParaRPr>
                    </a:p>
                  </a:txBody>
                  <a:tcPr marL="76200" marR="76200" marT="38100" marB="3810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dirty="0" smtClean="0">
                          <a:effectLst/>
                        </a:rPr>
                        <a:t>Код плотности</a:t>
                      </a:r>
                      <a:endParaRPr lang="en-US" sz="2000" dirty="0">
                        <a:effectLst/>
                      </a:endParaRPr>
                    </a:p>
                  </a:txBody>
                  <a:tcPr marL="76200" marR="76200" marT="38100" marB="3810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dirty="0" smtClean="0">
                          <a:effectLst/>
                        </a:rPr>
                        <a:t>Толщина слоя</a:t>
                      </a:r>
                      <a:endParaRPr lang="en-US" sz="2000" dirty="0">
                        <a:effectLst/>
                      </a:endParaRPr>
                    </a:p>
                  </a:txBody>
                  <a:tcPr marL="76200" marR="76200" marT="38100" marB="3810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000">
                          <a:effectLst/>
                        </a:rPr>
                        <a:t>Kf</a:t>
                      </a:r>
                    </a:p>
                  </a:txBody>
                  <a:tcPr marL="76200" marR="76200" marT="38100" marB="38100" anchor="ctr"/>
                </a:tc>
                <a:extLst>
                  <a:ext uri="{0D108BD9-81ED-4DB2-BD59-A6C34878D82A}">
                    <a16:rowId xmlns:a16="http://schemas.microsoft.com/office/drawing/2014/main" val="2997244201"/>
                  </a:ext>
                </a:extLst>
              </a:tr>
              <a:tr h="366484">
                <a:tc>
                  <a:txBody>
                    <a:bodyPr/>
                    <a:lstStyle/>
                    <a:p>
                      <a:r>
                        <a:rPr lang="ru-RU" sz="2000" dirty="0">
                          <a:effectLst/>
                        </a:rPr>
                        <a:t>2</a:t>
                      </a:r>
                    </a:p>
                  </a:txBody>
                  <a:tcPr marL="76200" marR="76200" marT="38100" marB="38100" anchor="ctr"/>
                </a:tc>
                <a:tc>
                  <a:txBody>
                    <a:bodyPr/>
                    <a:lstStyle/>
                    <a:p>
                      <a:r>
                        <a:rPr lang="ru-RU" sz="2000">
                          <a:effectLst/>
                        </a:rPr>
                        <a:t>0.0</a:t>
                      </a:r>
                    </a:p>
                  </a:txBody>
                  <a:tcPr marL="76200" marR="76200" marT="38100" marB="38100" anchor="ctr"/>
                </a:tc>
                <a:tc>
                  <a:txBody>
                    <a:bodyPr/>
                    <a:lstStyle/>
                    <a:p>
                      <a:r>
                        <a:rPr lang="ru-RU" sz="2000">
                          <a:effectLst/>
                        </a:rPr>
                        <a:t>24.7</a:t>
                      </a:r>
                    </a:p>
                  </a:txBody>
                  <a:tcPr marL="76200" marR="76200" marT="38100" marB="38100" anchor="ctr"/>
                </a:tc>
                <a:tc>
                  <a:txBody>
                    <a:bodyPr/>
                    <a:lstStyle/>
                    <a:p>
                      <a:r>
                        <a:rPr lang="ru-RU" sz="2000">
                          <a:effectLst/>
                        </a:rPr>
                        <a:t>0.025</a:t>
                      </a:r>
                    </a:p>
                  </a:txBody>
                  <a:tcPr marL="76200" marR="76200" marT="38100" marB="38100" anchor="ctr"/>
                </a:tc>
                <a:extLst>
                  <a:ext uri="{0D108BD9-81ED-4DB2-BD59-A6C34878D82A}">
                    <a16:rowId xmlns:a16="http://schemas.microsoft.com/office/drawing/2014/main" val="2896223261"/>
                  </a:ext>
                </a:extLst>
              </a:tr>
              <a:tr h="366484">
                <a:tc>
                  <a:txBody>
                    <a:bodyPr/>
                    <a:lstStyle/>
                    <a:p>
                      <a:r>
                        <a:rPr lang="ru-RU" sz="2000">
                          <a:effectLst/>
                        </a:rPr>
                        <a:t>4</a:t>
                      </a:r>
                    </a:p>
                  </a:txBody>
                  <a:tcPr marL="76200" marR="76200" marT="38100" marB="38100" anchor="ctr"/>
                </a:tc>
                <a:tc>
                  <a:txBody>
                    <a:bodyPr/>
                    <a:lstStyle/>
                    <a:p>
                      <a:r>
                        <a:rPr lang="ru-RU" sz="2000" dirty="0">
                          <a:effectLst/>
                        </a:rPr>
                        <a:t>0.0</a:t>
                      </a:r>
                    </a:p>
                  </a:txBody>
                  <a:tcPr marL="76200" marR="76200" marT="38100" marB="38100" anchor="ctr"/>
                </a:tc>
                <a:tc>
                  <a:txBody>
                    <a:bodyPr/>
                    <a:lstStyle/>
                    <a:p>
                      <a:r>
                        <a:rPr lang="ru-RU" sz="2000">
                          <a:effectLst/>
                        </a:rPr>
                        <a:t>23.3</a:t>
                      </a:r>
                    </a:p>
                  </a:txBody>
                  <a:tcPr marL="76200" marR="76200" marT="38100" marB="38100" anchor="ctr"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effectLst/>
                        </a:rPr>
                        <a:t>30.000</a:t>
                      </a:r>
                      <a:endParaRPr lang="ru-RU" sz="2000" dirty="0">
                        <a:effectLst/>
                      </a:endParaRPr>
                    </a:p>
                  </a:txBody>
                  <a:tcPr marL="76200" marR="76200" marT="38100" marB="38100" anchor="ctr"/>
                </a:tc>
                <a:extLst>
                  <a:ext uri="{0D108BD9-81ED-4DB2-BD59-A6C34878D82A}">
                    <a16:rowId xmlns:a16="http://schemas.microsoft.com/office/drawing/2014/main" val="853978873"/>
                  </a:ext>
                </a:extLst>
              </a:tr>
              <a:tr h="366484">
                <a:tc>
                  <a:txBody>
                    <a:bodyPr/>
                    <a:lstStyle/>
                    <a:p>
                      <a:r>
                        <a:rPr lang="ru-RU" sz="2000">
                          <a:effectLst/>
                        </a:rPr>
                        <a:t>4</a:t>
                      </a:r>
                    </a:p>
                  </a:txBody>
                  <a:tcPr marL="76200" marR="76200" marT="38100" marB="38100" anchor="ctr"/>
                </a:tc>
                <a:tc>
                  <a:txBody>
                    <a:bodyPr/>
                    <a:lstStyle/>
                    <a:p>
                      <a:r>
                        <a:rPr lang="ru-RU" sz="2000" dirty="0">
                          <a:effectLst/>
                        </a:rPr>
                        <a:t>3.0</a:t>
                      </a:r>
                    </a:p>
                  </a:txBody>
                  <a:tcPr marL="76200" marR="76200" marT="38100" marB="38100" anchor="ctr"/>
                </a:tc>
                <a:tc>
                  <a:txBody>
                    <a:bodyPr/>
                    <a:lstStyle/>
                    <a:p>
                      <a:r>
                        <a:rPr lang="ru-RU" sz="2000">
                          <a:effectLst/>
                        </a:rPr>
                        <a:t>12.0</a:t>
                      </a:r>
                    </a:p>
                  </a:txBody>
                  <a:tcPr marL="76200" marR="76200" marT="38100" marB="38100" anchor="ctr"/>
                </a:tc>
                <a:tc>
                  <a:txBody>
                    <a:bodyPr/>
                    <a:lstStyle/>
                    <a:p>
                      <a:r>
                        <a:rPr lang="ru-RU" sz="2000" dirty="0">
                          <a:effectLst/>
                        </a:rPr>
                        <a:t>0.100</a:t>
                      </a:r>
                    </a:p>
                  </a:txBody>
                  <a:tcPr marL="76200" marR="76200" marT="38100" marB="38100" anchor="ctr"/>
                </a:tc>
                <a:extLst>
                  <a:ext uri="{0D108BD9-81ED-4DB2-BD59-A6C34878D82A}">
                    <a16:rowId xmlns:a16="http://schemas.microsoft.com/office/drawing/2014/main" val="1728349567"/>
                  </a:ext>
                </a:extLst>
              </a:tr>
              <a:tr h="366484">
                <a:tc>
                  <a:txBody>
                    <a:bodyPr/>
                    <a:lstStyle/>
                    <a:p>
                      <a:r>
                        <a:rPr lang="ru-RU" sz="2000">
                          <a:effectLst/>
                        </a:rPr>
                        <a:t>2</a:t>
                      </a:r>
                    </a:p>
                  </a:txBody>
                  <a:tcPr marL="76200" marR="76200" marT="38100" marB="38100" anchor="ctr"/>
                </a:tc>
                <a:tc>
                  <a:txBody>
                    <a:bodyPr/>
                    <a:lstStyle/>
                    <a:p>
                      <a:r>
                        <a:rPr lang="ru-RU" sz="2000">
                          <a:effectLst/>
                        </a:rPr>
                        <a:t>0.0</a:t>
                      </a:r>
                    </a:p>
                  </a:txBody>
                  <a:tcPr marL="76200" marR="76200" marT="38100" marB="38100" anchor="ctr"/>
                </a:tc>
                <a:tc>
                  <a:txBody>
                    <a:bodyPr/>
                    <a:lstStyle/>
                    <a:p>
                      <a:r>
                        <a:rPr lang="ru-RU" sz="2000" dirty="0">
                          <a:effectLst/>
                        </a:rPr>
                        <a:t>35.4</a:t>
                      </a:r>
                    </a:p>
                  </a:txBody>
                  <a:tcPr marL="76200" marR="76200" marT="38100" marB="38100" anchor="ctr"/>
                </a:tc>
                <a:tc>
                  <a:txBody>
                    <a:bodyPr/>
                    <a:lstStyle/>
                    <a:p>
                      <a:r>
                        <a:rPr lang="ru-RU" sz="2000" dirty="0">
                          <a:effectLst/>
                        </a:rPr>
                        <a:t>0.025</a:t>
                      </a:r>
                    </a:p>
                  </a:txBody>
                  <a:tcPr marL="76200" marR="76200" marT="38100" marB="38100" anchor="ctr"/>
                </a:tc>
                <a:extLst>
                  <a:ext uri="{0D108BD9-81ED-4DB2-BD59-A6C34878D82A}">
                    <a16:rowId xmlns:a16="http://schemas.microsoft.com/office/drawing/2014/main" val="3574687131"/>
                  </a:ext>
                </a:extLst>
              </a:tr>
              <a:tr h="366484">
                <a:tc>
                  <a:txBody>
                    <a:bodyPr/>
                    <a:lstStyle/>
                    <a:p>
                      <a:r>
                        <a:rPr lang="ru-RU" sz="2000" dirty="0">
                          <a:effectLst/>
                        </a:rPr>
                        <a:t>4</a:t>
                      </a:r>
                    </a:p>
                  </a:txBody>
                  <a:tcPr marL="76200" marR="76200" marT="38100" marB="38100" anchor="ctr"/>
                </a:tc>
                <a:tc>
                  <a:txBody>
                    <a:bodyPr/>
                    <a:lstStyle/>
                    <a:p>
                      <a:r>
                        <a:rPr lang="ru-RU" sz="2000">
                          <a:effectLst/>
                        </a:rPr>
                        <a:t>2.0</a:t>
                      </a:r>
                    </a:p>
                  </a:txBody>
                  <a:tcPr marL="76200" marR="76200" marT="38100" marB="38100" anchor="ctr"/>
                </a:tc>
                <a:tc>
                  <a:txBody>
                    <a:bodyPr/>
                    <a:lstStyle/>
                    <a:p>
                      <a:r>
                        <a:rPr lang="ru-RU" sz="2000" dirty="0">
                          <a:effectLst/>
                        </a:rPr>
                        <a:t>26.5</a:t>
                      </a:r>
                    </a:p>
                  </a:txBody>
                  <a:tcPr marL="76200" marR="76200" marT="38100" marB="38100" anchor="ctr"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effectLst/>
                        </a:rPr>
                        <a:t>20.000</a:t>
                      </a:r>
                      <a:endParaRPr lang="ru-RU" sz="2000" dirty="0">
                        <a:effectLst/>
                      </a:endParaRPr>
                    </a:p>
                  </a:txBody>
                  <a:tcPr marL="76200" marR="76200" marT="38100" marB="38100" anchor="ctr"/>
                </a:tc>
                <a:extLst>
                  <a:ext uri="{0D108BD9-81ED-4DB2-BD59-A6C34878D82A}">
                    <a16:rowId xmlns:a16="http://schemas.microsoft.com/office/drawing/2014/main" val="3136315427"/>
                  </a:ext>
                </a:extLst>
              </a:tr>
              <a:tr h="366484">
                <a:tc>
                  <a:txBody>
                    <a:bodyPr/>
                    <a:lstStyle/>
                    <a:p>
                      <a:r>
                        <a:rPr lang="ru-RU" sz="2000">
                          <a:effectLst/>
                        </a:rPr>
                        <a:t>...</a:t>
                      </a:r>
                    </a:p>
                  </a:txBody>
                  <a:tcPr marL="76200" marR="76200" marT="38100" marB="38100" anchor="ctr"/>
                </a:tc>
                <a:tc>
                  <a:txBody>
                    <a:bodyPr/>
                    <a:lstStyle/>
                    <a:p>
                      <a:r>
                        <a:rPr lang="ru-RU" sz="2000">
                          <a:effectLst/>
                        </a:rPr>
                        <a:t>...</a:t>
                      </a:r>
                    </a:p>
                  </a:txBody>
                  <a:tcPr marL="76200" marR="76200" marT="38100" marB="38100" anchor="ctr"/>
                </a:tc>
                <a:tc>
                  <a:txBody>
                    <a:bodyPr/>
                    <a:lstStyle/>
                    <a:p>
                      <a:r>
                        <a:rPr lang="ru-RU" sz="2000" dirty="0">
                          <a:effectLst/>
                        </a:rPr>
                        <a:t>...</a:t>
                      </a:r>
                    </a:p>
                  </a:txBody>
                  <a:tcPr marL="76200" marR="76200" marT="38100" marB="38100" anchor="ctr"/>
                </a:tc>
                <a:tc>
                  <a:txBody>
                    <a:bodyPr/>
                    <a:lstStyle/>
                    <a:p>
                      <a:r>
                        <a:rPr lang="ru-RU" sz="2000">
                          <a:effectLst/>
                        </a:rPr>
                        <a:t>...</a:t>
                      </a:r>
                    </a:p>
                  </a:txBody>
                  <a:tcPr marL="76200" marR="76200" marT="38100" marB="38100" anchor="ctr"/>
                </a:tc>
                <a:extLst>
                  <a:ext uri="{0D108BD9-81ED-4DB2-BD59-A6C34878D82A}">
                    <a16:rowId xmlns:a16="http://schemas.microsoft.com/office/drawing/2014/main" val="2377909760"/>
                  </a:ext>
                </a:extLst>
              </a:tr>
              <a:tr h="366484">
                <a:tc>
                  <a:txBody>
                    <a:bodyPr/>
                    <a:lstStyle/>
                    <a:p>
                      <a:r>
                        <a:rPr lang="ru-RU" sz="2000">
                          <a:effectLst/>
                        </a:rPr>
                        <a:t>4</a:t>
                      </a:r>
                    </a:p>
                  </a:txBody>
                  <a:tcPr marL="76200" marR="76200" marT="38100" marB="38100" anchor="ctr"/>
                </a:tc>
                <a:tc>
                  <a:txBody>
                    <a:bodyPr/>
                    <a:lstStyle/>
                    <a:p>
                      <a:r>
                        <a:rPr lang="ru-RU" sz="2000" dirty="0">
                          <a:effectLst/>
                        </a:rPr>
                        <a:t>2.0</a:t>
                      </a:r>
                    </a:p>
                  </a:txBody>
                  <a:tcPr marL="76200" marR="76200" marT="38100" marB="38100" anchor="ctr"/>
                </a:tc>
                <a:tc>
                  <a:txBody>
                    <a:bodyPr/>
                    <a:lstStyle/>
                    <a:p>
                      <a:r>
                        <a:rPr lang="ru-RU" sz="2000" dirty="0">
                          <a:effectLst/>
                        </a:rPr>
                        <a:t>29.2</a:t>
                      </a:r>
                    </a:p>
                  </a:txBody>
                  <a:tcPr marL="76200" marR="76200" marT="38100" marB="38100" anchor="ctr"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effectLst/>
                        </a:rPr>
                        <a:t>20.000</a:t>
                      </a:r>
                      <a:endParaRPr lang="ru-RU" sz="2000" dirty="0">
                        <a:effectLst/>
                      </a:endParaRPr>
                    </a:p>
                  </a:txBody>
                  <a:tcPr marL="76200" marR="76200" marT="38100" marB="38100" anchor="ctr"/>
                </a:tc>
                <a:extLst>
                  <a:ext uri="{0D108BD9-81ED-4DB2-BD59-A6C34878D82A}">
                    <a16:rowId xmlns:a16="http://schemas.microsoft.com/office/drawing/2014/main" val="2838834841"/>
                  </a:ext>
                </a:extLst>
              </a:tr>
              <a:tr h="366484">
                <a:tc>
                  <a:txBody>
                    <a:bodyPr/>
                    <a:lstStyle/>
                    <a:p>
                      <a:r>
                        <a:rPr lang="ru-RU" sz="2000">
                          <a:effectLst/>
                        </a:rPr>
                        <a:t>1</a:t>
                      </a:r>
                    </a:p>
                  </a:txBody>
                  <a:tcPr marL="76200" marR="76200" marT="38100" marB="38100" anchor="ctr"/>
                </a:tc>
                <a:tc>
                  <a:txBody>
                    <a:bodyPr/>
                    <a:lstStyle/>
                    <a:p>
                      <a:r>
                        <a:rPr lang="ru-RU" sz="2000">
                          <a:effectLst/>
                        </a:rPr>
                        <a:t>0.0</a:t>
                      </a:r>
                    </a:p>
                  </a:txBody>
                  <a:tcPr marL="76200" marR="76200" marT="38100" marB="38100" anchor="ctr"/>
                </a:tc>
                <a:tc>
                  <a:txBody>
                    <a:bodyPr/>
                    <a:lstStyle/>
                    <a:p>
                      <a:r>
                        <a:rPr lang="ru-RU" sz="2000" dirty="0">
                          <a:effectLst/>
                        </a:rPr>
                        <a:t>10.3</a:t>
                      </a:r>
                    </a:p>
                  </a:txBody>
                  <a:tcPr marL="76200" marR="76200" marT="38100" marB="38100" anchor="ctr"/>
                </a:tc>
                <a:tc>
                  <a:txBody>
                    <a:bodyPr/>
                    <a:lstStyle/>
                    <a:p>
                      <a:r>
                        <a:rPr lang="ru-RU" sz="2000" dirty="0">
                          <a:effectLst/>
                        </a:rPr>
                        <a:t>0.003</a:t>
                      </a:r>
                    </a:p>
                  </a:txBody>
                  <a:tcPr marL="76200" marR="76200" marT="38100" marB="38100" anchor="ctr"/>
                </a:tc>
                <a:extLst>
                  <a:ext uri="{0D108BD9-81ED-4DB2-BD59-A6C34878D82A}">
                    <a16:rowId xmlns:a16="http://schemas.microsoft.com/office/drawing/2014/main" val="2793062031"/>
                  </a:ext>
                </a:extLst>
              </a:tr>
              <a:tr h="366484">
                <a:tc>
                  <a:txBody>
                    <a:bodyPr/>
                    <a:lstStyle/>
                    <a:p>
                      <a:r>
                        <a:rPr lang="ru-RU" sz="2000">
                          <a:effectLst/>
                        </a:rPr>
                        <a:t>4</a:t>
                      </a:r>
                    </a:p>
                  </a:txBody>
                  <a:tcPr marL="76200" marR="76200" marT="38100" marB="38100" anchor="ctr"/>
                </a:tc>
                <a:tc>
                  <a:txBody>
                    <a:bodyPr/>
                    <a:lstStyle/>
                    <a:p>
                      <a:r>
                        <a:rPr lang="ru-RU" sz="2000">
                          <a:effectLst/>
                        </a:rPr>
                        <a:t>0.0</a:t>
                      </a:r>
                    </a:p>
                  </a:txBody>
                  <a:tcPr marL="76200" marR="76200" marT="38100" marB="38100" anchor="ctr"/>
                </a:tc>
                <a:tc>
                  <a:txBody>
                    <a:bodyPr/>
                    <a:lstStyle/>
                    <a:p>
                      <a:r>
                        <a:rPr lang="ru-RU" sz="2000">
                          <a:effectLst/>
                        </a:rPr>
                        <a:t>6.3</a:t>
                      </a:r>
                    </a:p>
                  </a:txBody>
                  <a:tcPr marL="76200" marR="76200" marT="38100" marB="38100" anchor="ctr"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effectLst/>
                        </a:rPr>
                        <a:t>30.000</a:t>
                      </a:r>
                      <a:endParaRPr lang="ru-RU" sz="2000" dirty="0">
                        <a:effectLst/>
                      </a:endParaRPr>
                    </a:p>
                  </a:txBody>
                  <a:tcPr marL="76200" marR="76200" marT="38100" marB="38100" anchor="ctr"/>
                </a:tc>
                <a:extLst>
                  <a:ext uri="{0D108BD9-81ED-4DB2-BD59-A6C34878D82A}">
                    <a16:rowId xmlns:a16="http://schemas.microsoft.com/office/drawing/2014/main" val="820843379"/>
                  </a:ext>
                </a:extLst>
              </a:tr>
              <a:tr h="366484">
                <a:tc>
                  <a:txBody>
                    <a:bodyPr/>
                    <a:lstStyle/>
                    <a:p>
                      <a:r>
                        <a:rPr lang="ru-RU" sz="2000">
                          <a:effectLst/>
                        </a:rPr>
                        <a:t>16</a:t>
                      </a:r>
                    </a:p>
                  </a:txBody>
                  <a:tcPr marL="76200" marR="76200" marT="38100" marB="38100" anchor="ctr"/>
                </a:tc>
                <a:tc>
                  <a:txBody>
                    <a:bodyPr/>
                    <a:lstStyle/>
                    <a:p>
                      <a:r>
                        <a:rPr lang="ru-RU" sz="2000">
                          <a:effectLst/>
                        </a:rPr>
                        <a:t>0.0</a:t>
                      </a:r>
                    </a:p>
                  </a:txBody>
                  <a:tcPr marL="76200" marR="76200" marT="38100" marB="38100" anchor="ctr"/>
                </a:tc>
                <a:tc>
                  <a:txBody>
                    <a:bodyPr/>
                    <a:lstStyle/>
                    <a:p>
                      <a:r>
                        <a:rPr lang="ru-RU" sz="2000" dirty="0">
                          <a:effectLst/>
                        </a:rPr>
                        <a:t>13.3</a:t>
                      </a:r>
                    </a:p>
                  </a:txBody>
                  <a:tcPr marL="76200" marR="76200" marT="38100" marB="38100" anchor="ctr"/>
                </a:tc>
                <a:tc>
                  <a:txBody>
                    <a:bodyPr/>
                    <a:lstStyle/>
                    <a:p>
                      <a:r>
                        <a:rPr lang="ru-RU" sz="2000" dirty="0">
                          <a:effectLst/>
                        </a:rPr>
                        <a:t>0.300</a:t>
                      </a:r>
                    </a:p>
                  </a:txBody>
                  <a:tcPr marL="76200" marR="76200" marT="38100" marB="38100" anchor="ctr"/>
                </a:tc>
                <a:extLst>
                  <a:ext uri="{0D108BD9-81ED-4DB2-BD59-A6C34878D82A}">
                    <a16:rowId xmlns:a16="http://schemas.microsoft.com/office/drawing/2014/main" val="3277051425"/>
                  </a:ext>
                </a:extLst>
              </a:tr>
            </a:tbl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3043670" y="5987399"/>
            <a:ext cx="7559675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Таблица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исходные данные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9625354" y="8532301"/>
            <a:ext cx="437262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Матрица коэффициентов фильтрации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2124364" y="7025168"/>
                <a:ext cx="5650393" cy="82266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ru-RU" b="0" i="1" smtClean="0">
                              <a:latin typeface="Cambria Math" panose="02040503050406030204" pitchFamily="18" charset="0"/>
                            </a:rPr>
                            <m:t>ф.ср</m:t>
                          </m:r>
                        </m:sub>
                      </m:sSub>
                      <m:r>
                        <a:rPr lang="ru-RU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ru-RU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ru-RU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ru-RU" b="0" i="1" smtClean="0">
                                  <a:latin typeface="Cambria Math" panose="02040503050406030204" pitchFamily="18" charset="0"/>
                                </a:rPr>
                                <m:t>ф1</m:t>
                              </m:r>
                            </m:sub>
                          </m:sSub>
                          <m:r>
                            <a:rPr lang="ru-RU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  <m:sSub>
                            <m:sSubPr>
                              <m:ctrlPr>
                                <a:rPr lang="ru-RU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ru-RU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ru-RU" i="1">
                                  <a:latin typeface="Cambria Math" panose="02040503050406030204" pitchFamily="18" charset="0"/>
                                </a:rPr>
                                <m:t>ф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ru-RU" i="1">
                              <a:latin typeface="Cambria Math" panose="02040503050406030204" pitchFamily="18" charset="0"/>
                            </a:rPr>
                            <m:t>∗</m:t>
                          </m:r>
                          <m:sSub>
                            <m:sSubPr>
                              <m:ctrlPr>
                                <a:rPr lang="ru-RU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ru-RU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ru-RU" i="1">
                                  <a:latin typeface="Cambria Math" panose="02040503050406030204" pitchFamily="18" charset="0"/>
                                </a:rPr>
                                <m:t>ф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  <m:r>
                            <a:rPr lang="ru-RU" i="1">
                              <a:latin typeface="Cambria Math" panose="02040503050406030204" pitchFamily="18" charset="0"/>
                            </a:rPr>
                            <m:t>∗</m:t>
                          </m:r>
                          <m:sSub>
                            <m:sSubPr>
                              <m:ctrlPr>
                                <a:rPr lang="ru-RU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ru-RU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ru-RU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ru-RU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24364" y="7025168"/>
                <a:ext cx="5650393" cy="82266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Прямоугольник 18"/>
              <p:cNvSpPr/>
              <p:nvPr/>
            </p:nvSpPr>
            <p:spPr>
              <a:xfrm>
                <a:off x="1937620" y="8033621"/>
                <a:ext cx="7004082" cy="163608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Определение средневзвешенного значения коэффициента фильтрации грунта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ru-RU" sz="2400" i="1">
                            <a:latin typeface="Cambria Math" panose="02040503050406030204" pitchFamily="18" charset="0"/>
                          </a:rPr>
                          <m:t>ф.ср</m:t>
                        </m:r>
                      </m:sub>
                    </m:sSub>
                  </m:oMath>
                </a14:m>
                <a:r>
                  <a:rPr lang="en-US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ru-RU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м/</a:t>
                </a:r>
                <a:r>
                  <a:rPr lang="ru-RU" sz="24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сут</a:t>
                </a:r>
                <a:r>
                  <a:rPr lang="ru-RU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где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ru-RU" sz="2400" i="1">
                            <a:latin typeface="Cambria Math" panose="02040503050406030204" pitchFamily="18" charset="0"/>
                          </a:rPr>
                          <m:t>ф1</m:t>
                        </m:r>
                      </m:sub>
                    </m:sSub>
                    <m:r>
                      <a:rPr lang="ru-RU" sz="2400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ru-RU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ru-RU" sz="2400" i="1">
                            <a:latin typeface="Cambria Math" panose="02040503050406030204" pitchFamily="18" charset="0"/>
                          </a:rPr>
                          <m:t>ф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ru-RU" sz="2400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ru-RU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ru-RU" sz="2400" i="1">
                            <a:latin typeface="Cambria Math" panose="02040503050406030204" pitchFamily="18" charset="0"/>
                          </a:rPr>
                          <m:t>ф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ru-RU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 коэффициенты фильтрации каждой фации,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ru-RU" sz="2400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ru-RU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ru-RU" sz="2400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ru-RU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ru-RU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- толщина каждого прослоя</a:t>
                </a:r>
                <a:endPara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Прямоугольник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7620" y="8033621"/>
                <a:ext cx="7004082" cy="1636089"/>
              </a:xfrm>
              <a:prstGeom prst="rect">
                <a:avLst/>
              </a:prstGeom>
              <a:blipFill>
                <a:blip r:embed="rId6"/>
                <a:stretch>
                  <a:fillRect l="-1393" t="-2985" b="-783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41702" y="1234512"/>
            <a:ext cx="5402299" cy="737340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02619" y="1587167"/>
            <a:ext cx="981212" cy="581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568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2DCB3A35-82D6-1945-B41A-A55B9C11F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r"/>
            <a:r>
              <a:rPr lang="ru-RU" b="1" dirty="0" smtClean="0">
                <a:solidFill>
                  <a:srgbClr val="34415B"/>
                </a:solidFill>
              </a:rPr>
              <a:t>11</a:t>
            </a:r>
            <a:endParaRPr lang="ru-RU" b="1" dirty="0">
              <a:solidFill>
                <a:srgbClr val="34415B"/>
              </a:solidFill>
            </a:endParaRPr>
          </a:p>
        </p:txBody>
      </p:sp>
      <p:sp>
        <p:nvSpPr>
          <p:cNvPr id="17" name="Заголовок 3"/>
          <p:cNvSpPr txBox="1">
            <a:spLocks/>
          </p:cNvSpPr>
          <p:nvPr/>
        </p:nvSpPr>
        <p:spPr>
          <a:xfrm>
            <a:off x="2545346" y="193129"/>
            <a:ext cx="11452635" cy="11170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142555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pic>
        <p:nvPicPr>
          <p:cNvPr id="13" name="Picture 5" descr="C:\Users\vsvitin\Downloads\WhatsApp Image 2021-03-12 at 17.54.43 (1)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4164" y="570895"/>
            <a:ext cx="417600" cy="396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1513" y="553946"/>
            <a:ext cx="1500270" cy="35993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0" y="10123055"/>
            <a:ext cx="10603345" cy="3509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794327" y="434109"/>
            <a:ext cx="1330037" cy="5719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6759" y="1396531"/>
            <a:ext cx="7065218" cy="509482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59546" y="6577752"/>
            <a:ext cx="7559643" cy="2929700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4600603" y="9770811"/>
            <a:ext cx="60775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800" dirty="0" smtClean="0"/>
              <a:t>Построение гидрогеологической модели территории обучающей выборки</a:t>
            </a: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42689092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2DCB3A35-82D6-1945-B41A-A55B9C11F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r"/>
            <a:r>
              <a:rPr lang="ru-RU" b="1" dirty="0" smtClean="0">
                <a:solidFill>
                  <a:srgbClr val="34415B"/>
                </a:solidFill>
              </a:rPr>
              <a:t>12</a:t>
            </a:r>
            <a:endParaRPr lang="ru-RU" b="1" dirty="0">
              <a:solidFill>
                <a:srgbClr val="34415B"/>
              </a:solidFill>
            </a:endParaRPr>
          </a:p>
        </p:txBody>
      </p:sp>
      <p:sp>
        <p:nvSpPr>
          <p:cNvPr id="17" name="Заголовок 3"/>
          <p:cNvSpPr txBox="1">
            <a:spLocks/>
          </p:cNvSpPr>
          <p:nvPr/>
        </p:nvSpPr>
        <p:spPr>
          <a:xfrm>
            <a:off x="2545346" y="193129"/>
            <a:ext cx="11452635" cy="11170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142555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pic>
        <p:nvPicPr>
          <p:cNvPr id="13" name="Picture 5" descr="C:\Users\vsvitin\Downloads\WhatsApp Image 2021-03-12 at 17.54.43 (1)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4164" y="570895"/>
            <a:ext cx="417600" cy="396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1513" y="553946"/>
            <a:ext cx="1500270" cy="35993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0" y="10123055"/>
            <a:ext cx="10603345" cy="3509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794327" y="434109"/>
            <a:ext cx="1330037" cy="5719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0595DA8C-3C6E-4A31-B3E2-7B33BB74A2C7}"/>
              </a:ext>
            </a:extLst>
          </p:cNvPr>
          <p:cNvSpPr/>
          <p:nvPr/>
        </p:nvSpPr>
        <p:spPr>
          <a:xfrm>
            <a:off x="677334" y="1991340"/>
            <a:ext cx="11686384" cy="2769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spcAft>
                <a:spcPts val="1200"/>
              </a:spcAft>
              <a:buFont typeface="+mj-lt"/>
              <a:buAutoNum type="arabicPeriod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Включает в себя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MODFLOW 6, MODFLOW-2005, MODFLOW-NWT, MODFLOW-USG, and MODFLOW-2000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spcAft>
                <a:spcPts val="1200"/>
              </a:spcAft>
              <a:buFont typeface="+mj-lt"/>
              <a:buAutoNum type="arabicPeriod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Поддерживает </a:t>
            </a:r>
            <a:r>
              <a:rPr lang="en-US" sz="2400" dirty="0" smtClean="0"/>
              <a:t>MODPATH, MT3DMS</a:t>
            </a:r>
            <a:r>
              <a:rPr lang="en-US" sz="2400" dirty="0"/>
              <a:t>, </a:t>
            </a:r>
            <a:r>
              <a:rPr lang="en-US" sz="2400" dirty="0" smtClean="0"/>
              <a:t>MT3D-USGS </a:t>
            </a:r>
            <a:r>
              <a:rPr lang="ru-RU" sz="2400" dirty="0" smtClean="0"/>
              <a:t>и </a:t>
            </a:r>
            <a:r>
              <a:rPr lang="en-US" sz="2400" dirty="0" smtClean="0"/>
              <a:t>SEAWAT</a:t>
            </a:r>
            <a:r>
              <a:rPr lang="ru-RU" sz="2400" dirty="0" smtClean="0"/>
              <a:t> (благодаря чему может использоваться для моделирования </a:t>
            </a:r>
            <a:r>
              <a:rPr lang="ru-RU" sz="2400" dirty="0" err="1" smtClean="0"/>
              <a:t>геомиграции</a:t>
            </a:r>
            <a:r>
              <a:rPr lang="ru-RU" sz="2400" dirty="0" smtClean="0"/>
              <a:t>)</a:t>
            </a:r>
          </a:p>
          <a:p>
            <a:pPr marL="457200" indent="-457200" algn="just">
              <a:spcAft>
                <a:spcPts val="1200"/>
              </a:spcAft>
              <a:buFont typeface="+mj-lt"/>
              <a:buAutoNum type="arabicPeriod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Хорошая документация с примерами решения различных задач</a:t>
            </a:r>
          </a:p>
          <a:p>
            <a:pPr marL="457200" indent="-457200" algn="just">
              <a:spcAft>
                <a:spcPts val="1200"/>
              </a:spcAft>
              <a:buFont typeface="+mj-lt"/>
              <a:buAutoNum type="arabicPeriod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Модель быстрее считается, чем при использовании оболочек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098705" y="544443"/>
            <a:ext cx="98992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1" lang="ru-RU" altLang="ru-RU" sz="2400" b="1" dirty="0" smtClean="0">
                <a:latin typeface="Times New Roman" pitchFamily="18" charset="0"/>
                <a:cs typeface="Times New Roman" pitchFamily="18" charset="0"/>
              </a:rPr>
              <a:t>Библиотека </a:t>
            </a:r>
            <a:r>
              <a:rPr kumimoji="1" lang="en-US" altLang="ru-RU" sz="2400" b="1" dirty="0" err="1" smtClean="0">
                <a:latin typeface="Times New Roman" pitchFamily="18" charset="0"/>
                <a:cs typeface="Times New Roman" pitchFamily="18" charset="0"/>
              </a:rPr>
              <a:t>F</a:t>
            </a:r>
            <a:r>
              <a:rPr kumimoji="1" lang="en-US" altLang="ru-RU" sz="2400" b="1" dirty="0" err="1">
                <a:latin typeface="Times New Roman" pitchFamily="18" charset="0"/>
                <a:cs typeface="Times New Roman" pitchFamily="18" charset="0"/>
              </a:rPr>
              <a:t>l</a:t>
            </a:r>
            <a:r>
              <a:rPr kumimoji="1" lang="en-US" altLang="ru-RU" sz="2400" b="1" dirty="0" err="1" smtClean="0">
                <a:latin typeface="Times New Roman" pitchFamily="18" charset="0"/>
                <a:cs typeface="Times New Roman" pitchFamily="18" charset="0"/>
              </a:rPr>
              <a:t>oPy</a:t>
            </a:r>
            <a:endParaRPr kumimoji="1" lang="ru-RU" alt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2574" y="2162224"/>
            <a:ext cx="1905000" cy="1905000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ED5E56CB-2667-4D6F-BD8F-08F512CF7367}"/>
              </a:ext>
            </a:extLst>
          </p:cNvPr>
          <p:cNvSpPr/>
          <p:nvPr/>
        </p:nvSpPr>
        <p:spPr>
          <a:xfrm>
            <a:off x="682166" y="4765967"/>
            <a:ext cx="690621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 Нужно уметь программировать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076" y="5227433"/>
            <a:ext cx="5056716" cy="4429319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5827" y="5182344"/>
            <a:ext cx="2768660" cy="2811255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2243" y="7948310"/>
            <a:ext cx="5562172" cy="1941594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4673511" y="9827705"/>
            <a:ext cx="511396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800" dirty="0" smtClean="0"/>
              <a:t>Пример модели с откачивающей скважиной </a:t>
            </a:r>
            <a:endParaRPr lang="en-US" sz="1800" dirty="0" smtClean="0"/>
          </a:p>
          <a:p>
            <a:r>
              <a:rPr lang="ru-RU" sz="1800" dirty="0" smtClean="0"/>
              <a:t>https</a:t>
            </a:r>
            <a:r>
              <a:rPr lang="ru-RU" sz="1800" dirty="0"/>
              <a:t>://flopy.readthedocs.io/en/latest/tutorials.html</a:t>
            </a:r>
          </a:p>
        </p:txBody>
      </p:sp>
    </p:spTree>
    <p:extLst>
      <p:ext uri="{BB962C8B-B14F-4D97-AF65-F5344CB8AC3E}">
        <p14:creationId xmlns:p14="http://schemas.microsoft.com/office/powerpoint/2010/main" val="18839844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2DCB3A35-82D6-1945-B41A-A55B9C11F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r"/>
            <a:r>
              <a:rPr lang="ru-RU" b="1" dirty="0" smtClean="0">
                <a:solidFill>
                  <a:srgbClr val="34415B"/>
                </a:solidFill>
              </a:rPr>
              <a:t>13</a:t>
            </a:r>
            <a:endParaRPr lang="ru-RU" b="1" dirty="0">
              <a:solidFill>
                <a:srgbClr val="34415B"/>
              </a:solidFill>
            </a:endParaRPr>
          </a:p>
        </p:txBody>
      </p:sp>
      <p:sp>
        <p:nvSpPr>
          <p:cNvPr id="17" name="Заголовок 3"/>
          <p:cNvSpPr txBox="1">
            <a:spLocks/>
          </p:cNvSpPr>
          <p:nvPr/>
        </p:nvSpPr>
        <p:spPr>
          <a:xfrm>
            <a:off x="2545346" y="193129"/>
            <a:ext cx="11452635" cy="11170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142555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pic>
        <p:nvPicPr>
          <p:cNvPr id="13" name="Picture 5" descr="C:\Users\vsvitin\Downloads\WhatsApp Image 2021-03-12 at 17.54.43 (1)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4164" y="570895"/>
            <a:ext cx="417600" cy="396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1513" y="553946"/>
            <a:ext cx="1500270" cy="35993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0" y="10123055"/>
            <a:ext cx="10603345" cy="3509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794327" y="434109"/>
            <a:ext cx="1330037" cy="5719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0595DA8C-3C6E-4A31-B3E2-7B33BB74A2C7}"/>
              </a:ext>
            </a:extLst>
          </p:cNvPr>
          <p:cNvSpPr/>
          <p:nvPr/>
        </p:nvSpPr>
        <p:spPr>
          <a:xfrm>
            <a:off x="2545346" y="1687897"/>
            <a:ext cx="10821496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данными при помощи машинного обучения</a:t>
            </a:r>
          </a:p>
          <a:p>
            <a:pPr marL="342900" indent="-342900" algn="just">
              <a:spcAft>
                <a:spcPts val="12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сключение выбросов измерений воды в скважинах методом случайного леса на территории всей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осквы</a:t>
            </a:r>
          </a:p>
          <a:p>
            <a:pPr marL="342900" indent="-342900" algn="just">
              <a:spcAft>
                <a:spcPts val="12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олучение коэффициентов фильтрации для каждого слоя</a:t>
            </a:r>
          </a:p>
          <a:p>
            <a:pPr algn="just">
              <a:spcAft>
                <a:spcPts val="1200"/>
              </a:spcAft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Калибровка модели в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GMS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 применением метода пилотных точек</a:t>
            </a:r>
          </a:p>
          <a:p>
            <a:pPr algn="just">
              <a:spcAft>
                <a:spcPts val="1200"/>
              </a:spcAft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 данных и создание модели при помощи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FloPy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1200"/>
              </a:spcAft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098705" y="544443"/>
            <a:ext cx="98992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1" lang="ru-RU" altLang="ru-RU" sz="2400" b="1" dirty="0" smtClean="0">
                <a:latin typeface="Times New Roman" pitchFamily="18" charset="0"/>
                <a:cs typeface="Times New Roman" pitchFamily="18" charset="0"/>
              </a:rPr>
              <a:t>Дальнейшие направления</a:t>
            </a:r>
            <a:endParaRPr kumimoji="1" lang="ru-RU" alt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91710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2"/>
          <a:srcRect l="6618" b="19616"/>
          <a:stretch/>
        </p:blipFill>
        <p:spPr>
          <a:xfrm>
            <a:off x="0" y="344673"/>
            <a:ext cx="15069213" cy="9353988"/>
          </a:xfrm>
          <a:prstGeom prst="rect">
            <a:avLst/>
          </a:prstGeom>
        </p:spPr>
      </p:pic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2DCB3A35-82D6-1945-B41A-A55B9C11F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r"/>
            <a:r>
              <a:rPr lang="ru-RU" b="1" dirty="0">
                <a:solidFill>
                  <a:srgbClr val="34415B"/>
                </a:solidFill>
              </a:rPr>
              <a:t>5</a:t>
            </a:r>
          </a:p>
        </p:txBody>
      </p:sp>
      <p:sp>
        <p:nvSpPr>
          <p:cNvPr id="17" name="Заголовок 3"/>
          <p:cNvSpPr txBox="1">
            <a:spLocks/>
          </p:cNvSpPr>
          <p:nvPr/>
        </p:nvSpPr>
        <p:spPr>
          <a:xfrm>
            <a:off x="2545346" y="193129"/>
            <a:ext cx="11452635" cy="11170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142555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0" y="10123055"/>
            <a:ext cx="10603345" cy="3509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794327" y="434109"/>
            <a:ext cx="1330037" cy="5719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-2" y="0"/>
            <a:ext cx="15119352" cy="10691813"/>
          </a:xfrm>
          <a:prstGeom prst="rect">
            <a:avLst/>
          </a:prstGeom>
          <a:solidFill>
            <a:schemeClr val="accent5">
              <a:lumMod val="50000"/>
              <a:alpha val="9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Picture 5" descr="C:\Users\vsvitin\Downloads\WhatsApp Image 2021-03-12 at 17.54.43 (1)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4164" y="570895"/>
            <a:ext cx="417600" cy="396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1513" y="553946"/>
            <a:ext cx="1500270" cy="359939"/>
          </a:xfrm>
          <a:prstGeom prst="rect">
            <a:avLst/>
          </a:prstGeom>
        </p:spPr>
      </p:pic>
      <p:sp>
        <p:nvSpPr>
          <p:cNvPr id="16" name="Подзаголовок 2"/>
          <p:cNvSpPr txBox="1">
            <a:spLocks/>
          </p:cNvSpPr>
          <p:nvPr/>
        </p:nvSpPr>
        <p:spPr>
          <a:xfrm>
            <a:off x="2581764" y="4080107"/>
            <a:ext cx="11452248" cy="2100404"/>
          </a:xfrm>
          <a:prstGeom prst="rect">
            <a:avLst/>
          </a:prstGeom>
        </p:spPr>
        <p:txBody>
          <a:bodyPr>
            <a:normAutofit/>
          </a:bodyPr>
          <a:lstStyle>
            <a:lvl1pPr marL="356387" indent="-356387" algn="l" defTabSz="1425550" rtl="0" eaLnBrk="1" latinLnBrk="0" hangingPunct="1">
              <a:lnSpc>
                <a:spcPct val="90000"/>
              </a:lnSpc>
              <a:spcBef>
                <a:spcPts val="1559"/>
              </a:spcBef>
              <a:buFont typeface="Arial" panose="020B0604020202020204" pitchFamily="34" charset="0"/>
              <a:buChar char="•"/>
              <a:defRPr sz="43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69162" indent="-356387" algn="l" defTabSz="1425550" rtl="0" eaLnBrk="1" latinLnBrk="0" hangingPunct="1">
              <a:lnSpc>
                <a:spcPct val="90000"/>
              </a:lnSpc>
              <a:spcBef>
                <a:spcPts val="780"/>
              </a:spcBef>
              <a:buFont typeface="Arial" panose="020B0604020202020204" pitchFamily="34" charset="0"/>
              <a:buChar char="•"/>
              <a:defRPr sz="374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81937" indent="-356387" algn="l" defTabSz="1425550" rtl="0" eaLnBrk="1" latinLnBrk="0" hangingPunct="1">
              <a:lnSpc>
                <a:spcPct val="90000"/>
              </a:lnSpc>
              <a:spcBef>
                <a:spcPts val="780"/>
              </a:spcBef>
              <a:buFont typeface="Arial" panose="020B0604020202020204" pitchFamily="34" charset="0"/>
              <a:buChar char="•"/>
              <a:defRPr sz="31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94712" indent="-356387" algn="l" defTabSz="1425550" rtl="0" eaLnBrk="1" latinLnBrk="0" hangingPunct="1">
              <a:lnSpc>
                <a:spcPct val="90000"/>
              </a:lnSpc>
              <a:spcBef>
                <a:spcPts val="780"/>
              </a:spcBef>
              <a:buFont typeface="Arial" panose="020B0604020202020204" pitchFamily="34" charset="0"/>
              <a:buChar char="•"/>
              <a:defRPr sz="28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07487" indent="-356387" algn="l" defTabSz="1425550" rtl="0" eaLnBrk="1" latinLnBrk="0" hangingPunct="1">
              <a:lnSpc>
                <a:spcPct val="90000"/>
              </a:lnSpc>
              <a:spcBef>
                <a:spcPts val="780"/>
              </a:spcBef>
              <a:buFont typeface="Arial" panose="020B0604020202020204" pitchFamily="34" charset="0"/>
              <a:buChar char="•"/>
              <a:defRPr sz="28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920261" indent="-356387" algn="l" defTabSz="1425550" rtl="0" eaLnBrk="1" latinLnBrk="0" hangingPunct="1">
              <a:lnSpc>
                <a:spcPct val="90000"/>
              </a:lnSpc>
              <a:spcBef>
                <a:spcPts val="780"/>
              </a:spcBef>
              <a:buFont typeface="Arial" panose="020B0604020202020204" pitchFamily="34" charset="0"/>
              <a:buChar char="•"/>
              <a:defRPr sz="28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633036" indent="-356387" algn="l" defTabSz="1425550" rtl="0" eaLnBrk="1" latinLnBrk="0" hangingPunct="1">
              <a:lnSpc>
                <a:spcPct val="90000"/>
              </a:lnSpc>
              <a:spcBef>
                <a:spcPts val="780"/>
              </a:spcBef>
              <a:buFont typeface="Arial" panose="020B0604020202020204" pitchFamily="34" charset="0"/>
              <a:buChar char="•"/>
              <a:defRPr sz="28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345811" indent="-356387" algn="l" defTabSz="1425550" rtl="0" eaLnBrk="1" latinLnBrk="0" hangingPunct="1">
              <a:lnSpc>
                <a:spcPct val="90000"/>
              </a:lnSpc>
              <a:spcBef>
                <a:spcPts val="780"/>
              </a:spcBef>
              <a:buFont typeface="Arial" panose="020B0604020202020204" pitchFamily="34" charset="0"/>
              <a:buChar char="•"/>
              <a:defRPr sz="28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058586" indent="-356387" algn="l" defTabSz="1425550" rtl="0" eaLnBrk="1" latinLnBrk="0" hangingPunct="1">
              <a:lnSpc>
                <a:spcPct val="90000"/>
              </a:lnSpc>
              <a:spcBef>
                <a:spcPts val="780"/>
              </a:spcBef>
              <a:buFont typeface="Arial" panose="020B0604020202020204" pitchFamily="34" charset="0"/>
              <a:buChar char="•"/>
              <a:defRPr sz="28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8000" b="1" dirty="0" smtClean="0">
                <a:solidFill>
                  <a:srgbClr val="CFB87C"/>
                </a:solidFill>
              </a:rPr>
              <a:t>Спасибо за внимание!</a:t>
            </a:r>
            <a:endParaRPr lang="ru-RU" sz="8000" b="1" dirty="0">
              <a:solidFill>
                <a:srgbClr val="CFB87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89828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2DCB3A35-82D6-1945-B41A-A55B9C11F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r"/>
            <a:r>
              <a:rPr lang="ru-RU" b="1" dirty="0">
                <a:solidFill>
                  <a:srgbClr val="34415B"/>
                </a:solidFill>
              </a:rPr>
              <a:t>2</a:t>
            </a:r>
          </a:p>
        </p:txBody>
      </p:sp>
      <p:sp>
        <p:nvSpPr>
          <p:cNvPr id="17" name="Заголовок 3"/>
          <p:cNvSpPr txBox="1">
            <a:spLocks/>
          </p:cNvSpPr>
          <p:nvPr/>
        </p:nvSpPr>
        <p:spPr>
          <a:xfrm>
            <a:off x="2545346" y="193129"/>
            <a:ext cx="11452635" cy="11170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142555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pic>
        <p:nvPicPr>
          <p:cNvPr id="13" name="Picture 5" descr="C:\Users\vsvitin\Downloads\WhatsApp Image 2021-03-12 at 17.54.43 (1)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4164" y="570895"/>
            <a:ext cx="417600" cy="396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1513" y="553946"/>
            <a:ext cx="1500270" cy="35993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0" y="10123055"/>
            <a:ext cx="10603345" cy="3509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794327" y="434109"/>
            <a:ext cx="1330037" cy="5719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4517950" y="544443"/>
            <a:ext cx="98992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1" lang="ru-RU" altLang="ru-RU" sz="2400" b="1" dirty="0" smtClean="0">
                <a:latin typeface="Times New Roman" pitchFamily="18" charset="0"/>
                <a:cs typeface="Times New Roman" pitchFamily="18" charset="0"/>
              </a:rPr>
              <a:t>Введение</a:t>
            </a:r>
            <a:endParaRPr kumimoji="1" lang="ru-RU" alt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9A2E8C5E-D41E-458E-92B9-C7F04CAA234B}"/>
              </a:ext>
            </a:extLst>
          </p:cNvPr>
          <p:cNvSpPr/>
          <p:nvPr/>
        </p:nvSpPr>
        <p:spPr>
          <a:xfrm>
            <a:off x="677333" y="1991340"/>
            <a:ext cx="14043377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spcBef>
                <a:spcPts val="6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Базовое понимание систем подземных вод</a:t>
            </a:r>
          </a:p>
          <a:p>
            <a:pPr marL="457200" indent="-457200" algn="just">
              <a:spcBef>
                <a:spcPts val="6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Оценка свойств водоносного горизонта</a:t>
            </a:r>
          </a:p>
          <a:p>
            <a:pPr marL="457200" indent="-457200" algn="just">
              <a:spcBef>
                <a:spcPts val="6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Понимание настоящего</a:t>
            </a:r>
          </a:p>
          <a:p>
            <a:pPr marL="457200" indent="-457200" algn="just">
              <a:spcBef>
                <a:spcPts val="6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Понимание прошлого</a:t>
            </a:r>
          </a:p>
          <a:p>
            <a:pPr marL="457200" indent="-457200" algn="just">
              <a:spcBef>
                <a:spcPts val="6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Прогнозирование будущего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4491" y="2458191"/>
            <a:ext cx="4986776" cy="676140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6617" y="5183557"/>
            <a:ext cx="6886575" cy="428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5160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2DCB3A35-82D6-1945-B41A-A55B9C11F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r"/>
            <a:r>
              <a:rPr lang="ru-RU" b="1" dirty="0" smtClean="0">
                <a:solidFill>
                  <a:srgbClr val="34415B"/>
                </a:solidFill>
              </a:rPr>
              <a:t>3</a:t>
            </a:r>
            <a:endParaRPr lang="ru-RU" b="1" dirty="0">
              <a:solidFill>
                <a:srgbClr val="34415B"/>
              </a:solidFill>
            </a:endParaRPr>
          </a:p>
        </p:txBody>
      </p:sp>
      <p:sp>
        <p:nvSpPr>
          <p:cNvPr id="17" name="Заголовок 3"/>
          <p:cNvSpPr txBox="1">
            <a:spLocks/>
          </p:cNvSpPr>
          <p:nvPr/>
        </p:nvSpPr>
        <p:spPr>
          <a:xfrm>
            <a:off x="2545346" y="193129"/>
            <a:ext cx="11452635" cy="11170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142555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pic>
        <p:nvPicPr>
          <p:cNvPr id="13" name="Picture 5" descr="C:\Users\vsvitin\Downloads\WhatsApp Image 2021-03-12 at 17.54.43 (1)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4164" y="570895"/>
            <a:ext cx="417600" cy="396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1513" y="553946"/>
            <a:ext cx="1500270" cy="35993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0" y="10123055"/>
            <a:ext cx="10603345" cy="3509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794327" y="434109"/>
            <a:ext cx="1330037" cy="5719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4670350" y="503082"/>
            <a:ext cx="98992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1" lang="ru-RU" altLang="ru-RU" sz="2400" b="1" dirty="0" smtClean="0">
                <a:latin typeface="Times New Roman" pitchFamily="18" charset="0"/>
                <a:cs typeface="Times New Roman" pitchFamily="18" charset="0"/>
              </a:rPr>
              <a:t>Как </a:t>
            </a:r>
            <a:r>
              <a:rPr kumimoji="1" lang="ru-RU" altLang="ru-RU" sz="2400" b="1" dirty="0">
                <a:latin typeface="Times New Roman" pitchFamily="18" charset="0"/>
                <a:cs typeface="Times New Roman" pitchFamily="18" charset="0"/>
              </a:rPr>
              <a:t>построить то, что не знаешь, по тому, что знаешь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0142" y="1310131"/>
            <a:ext cx="6982005" cy="433498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7233" y="6183798"/>
            <a:ext cx="4887819" cy="3467221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794327" y="1304641"/>
            <a:ext cx="6649630" cy="400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 defTabSz="914400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ru-RU" sz="28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Параметры каждого слоя (коэффициент фильтрации и пористость)</a:t>
            </a:r>
            <a:endParaRPr lang="ru-RU" sz="2800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457200" defTabSz="914400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ru-RU" sz="28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Параметр взаимодействия подземных и поверхностных вод (сопротивление донных отложений)</a:t>
            </a:r>
            <a:endParaRPr lang="ru-RU" sz="2800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457200" defTabSz="914400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ru-RU" sz="28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Параметр питания подземных вод (инфильтрация)</a:t>
            </a:r>
            <a:endParaRPr lang="ru-RU" sz="2800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94327" y="6011408"/>
            <a:ext cx="83625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>
              <a:spcBef>
                <a:spcPts val="600"/>
              </a:spcBef>
              <a:spcAft>
                <a:spcPts val="1200"/>
              </a:spcAft>
              <a:defRPr/>
            </a:pPr>
            <a:r>
              <a:rPr lang="ru-RU" sz="24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Суть </a:t>
            </a:r>
            <a:r>
              <a:rPr lang="ru-RU" sz="24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гдирогеологического</a:t>
            </a:r>
            <a:r>
              <a:rPr lang="ru-RU" sz="24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моделирования состоит в схематизации природных условий и дискретизации расчетной области.</a:t>
            </a:r>
            <a:endParaRPr lang="ru-RU" sz="2400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94327" y="7725433"/>
            <a:ext cx="797028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>
              <a:spcBef>
                <a:spcPts val="600"/>
              </a:spcBef>
              <a:spcAft>
                <a:spcPts val="1200"/>
              </a:spcAft>
              <a:defRPr/>
            </a:pPr>
            <a:r>
              <a:rPr lang="ru-RU" sz="2400" b="1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Дискретизация</a:t>
            </a:r>
            <a:r>
              <a:rPr lang="ru-RU" sz="24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переход от непрерывного в пространстве и времени поля напоров к его сеточному аналогу</a:t>
            </a:r>
            <a:endParaRPr lang="ru-RU" sz="2400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443958" y="5554919"/>
            <a:ext cx="707818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/>
              <a:t>Схема формирования питания и разгрузки ВГ </a:t>
            </a:r>
          </a:p>
          <a:p>
            <a:pPr algn="ctr"/>
            <a:r>
              <a:rPr lang="ru-RU" sz="2000" dirty="0" smtClean="0"/>
              <a:t>(из лекций </a:t>
            </a:r>
            <a:r>
              <a:rPr lang="ru-RU" sz="2000" dirty="0" err="1" smtClean="0"/>
              <a:t>С.О.Гриневского</a:t>
            </a:r>
            <a:r>
              <a:rPr lang="ru-RU" sz="2000" dirty="0" smtClean="0"/>
              <a:t>)</a:t>
            </a:r>
            <a:endParaRPr lang="ru-RU" sz="2000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7251306" y="9519929"/>
            <a:ext cx="7559675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Пример дискретизации</a:t>
            </a:r>
            <a:r>
              <a:rPr lang="en-US" sz="20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kern="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000" dirty="0" smtClean="0"/>
              <a:t>modified </a:t>
            </a:r>
            <a:r>
              <a:rPr lang="en-US" sz="2000" dirty="0"/>
              <a:t>from Harbaugh, </a:t>
            </a:r>
            <a:r>
              <a:rPr lang="en-US" sz="2000" dirty="0" smtClean="0"/>
              <a:t>2005)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2687357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2DCB3A35-82D6-1945-B41A-A55B9C11F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r"/>
            <a:r>
              <a:rPr lang="ru-RU" b="1" dirty="0" smtClean="0">
                <a:solidFill>
                  <a:srgbClr val="34415B"/>
                </a:solidFill>
              </a:rPr>
              <a:t>4</a:t>
            </a:r>
            <a:endParaRPr lang="ru-RU" b="1" dirty="0">
              <a:solidFill>
                <a:srgbClr val="34415B"/>
              </a:solidFill>
            </a:endParaRPr>
          </a:p>
        </p:txBody>
      </p:sp>
      <p:sp>
        <p:nvSpPr>
          <p:cNvPr id="17" name="Заголовок 3"/>
          <p:cNvSpPr txBox="1">
            <a:spLocks/>
          </p:cNvSpPr>
          <p:nvPr/>
        </p:nvSpPr>
        <p:spPr>
          <a:xfrm>
            <a:off x="2545346" y="193129"/>
            <a:ext cx="11452635" cy="11170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142555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pic>
        <p:nvPicPr>
          <p:cNvPr id="13" name="Picture 5" descr="C:\Users\vsvitin\Downloads\WhatsApp Image 2021-03-12 at 17.54.43 (1)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4164" y="570895"/>
            <a:ext cx="417600" cy="396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1513" y="553946"/>
            <a:ext cx="1500270" cy="35993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0" y="10121035"/>
            <a:ext cx="10603345" cy="3509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794327" y="434109"/>
            <a:ext cx="1330037" cy="5719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4098705" y="544443"/>
            <a:ext cx="98992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1" lang="ru-RU" altLang="ru-RU" sz="2400" b="1" dirty="0">
                <a:latin typeface="Times New Roman" pitchFamily="18" charset="0"/>
                <a:cs typeface="Times New Roman" pitchFamily="18" charset="0"/>
              </a:rPr>
              <a:t>Примеры создания региональных моделей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230070" y="7820222"/>
            <a:ext cx="7559675" cy="48397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Добавить таблицу модель площадь шаг сетки</a:t>
            </a:r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" name="Таблица 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428394446"/>
                  </p:ext>
                </p:extLst>
              </p:nvPr>
            </p:nvGraphicFramePr>
            <p:xfrm>
              <a:off x="885825" y="1366870"/>
              <a:ext cx="13477875" cy="7981738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5248275">
                      <a:extLst>
                        <a:ext uri="{9D8B030D-6E8A-4147-A177-3AD203B41FA5}">
                          <a16:colId xmlns:a16="http://schemas.microsoft.com/office/drawing/2014/main" val="3554959435"/>
                        </a:ext>
                      </a:extLst>
                    </a:gridCol>
                    <a:gridCol w="3736975">
                      <a:extLst>
                        <a:ext uri="{9D8B030D-6E8A-4147-A177-3AD203B41FA5}">
                          <a16:colId xmlns:a16="http://schemas.microsoft.com/office/drawing/2014/main" val="1712391700"/>
                        </a:ext>
                      </a:extLst>
                    </a:gridCol>
                    <a:gridCol w="4492625">
                      <a:extLst>
                        <a:ext uri="{9D8B030D-6E8A-4147-A177-3AD203B41FA5}">
                          <a16:colId xmlns:a16="http://schemas.microsoft.com/office/drawing/2014/main" val="334775256"/>
                        </a:ext>
                      </a:extLst>
                    </a:gridCol>
                  </a:tblGrid>
                  <a:tr h="529988">
                    <a:tc>
                      <a:txBody>
                        <a:bodyPr/>
                        <a:lstStyle/>
                        <a:p>
                          <a:r>
                            <a:rPr lang="ru-RU" dirty="0" smtClean="0"/>
                            <a:t>Модель</a:t>
                          </a:r>
                          <a:endParaRPr lang="ru-RU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ru-RU" dirty="0" smtClean="0"/>
                            <a:t>Площадь</a:t>
                          </a:r>
                          <a:endParaRPr lang="ru-RU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ru-RU" dirty="0" smtClean="0"/>
                            <a:t>Шаг сетки</a:t>
                          </a:r>
                          <a:endParaRPr lang="ru-RU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587159261"/>
                      </a:ext>
                    </a:extLst>
                  </a:tr>
                  <a:tr h="2397328">
                    <a:tc>
                      <a:txBody>
                        <a:bodyPr/>
                        <a:lstStyle/>
                        <a:p>
                          <a:pPr marL="0" marR="0" lvl="0" indent="0" algn="l" defTabSz="142555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ru-RU" sz="2400" b="0" i="0" u="none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Региональная оценка запасов Московского региона (2002 г.) </a:t>
                          </a:r>
                          <a:r>
                            <a:rPr kumimoji="0" lang="ru-RU" sz="2400" b="0" i="0" u="none" strike="noStrike" kern="0" cap="none" spc="0" normalizeH="0" baseline="0" noProof="0" dirty="0" err="1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Геоцентр</a:t>
                          </a:r>
                          <a:r>
                            <a:rPr kumimoji="0" lang="ru-RU" sz="2400" b="0" i="0" u="none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-Москва. Разработка многослойной региональной </a:t>
                          </a:r>
                          <a:r>
                            <a:rPr kumimoji="0" lang="ru-RU" sz="2400" b="0" i="0" u="none" strike="noStrike" kern="0" cap="none" spc="0" normalizeH="0" baseline="0" noProof="0" dirty="0" err="1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геофильтрационной</a:t>
                          </a:r>
                          <a:r>
                            <a:rPr kumimoji="0" lang="ru-RU" sz="2400" b="0" i="0" u="none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модели.</a:t>
                          </a:r>
                        </a:p>
                        <a:p>
                          <a:endParaRPr lang="ru-RU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2806" b="0" i="0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1071,9 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ru-RU" b="0" i="1" smtClean="0">
                                      <a:latin typeface="Cambria Math" panose="02040503050406030204" pitchFamily="18" charset="0"/>
                                    </a:rPr>
                                    <m:t>км</m:t>
                                  </m:r>
                                </m:e>
                                <m:sup>
                                  <m: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oMath>
                          </a14:m>
                          <a:endParaRPr lang="ru-RU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250</a:t>
                          </a:r>
                          <a:r>
                            <a:rPr lang="ru-RU" dirty="0" smtClean="0"/>
                            <a:t>м</a:t>
                          </a:r>
                          <a:endParaRPr lang="ru-RU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666932052"/>
                      </a:ext>
                    </a:extLst>
                  </a:tr>
                  <a:tr h="2397328">
                    <a:tc>
                      <a:txBody>
                        <a:bodyPr/>
                        <a:lstStyle/>
                        <a:p>
                          <a:pPr marL="0" marR="0" lvl="0" indent="0" algn="l" defTabSz="142555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ru-RU" sz="2400" b="0" i="0" u="none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Применение </a:t>
                          </a:r>
                          <a:r>
                            <a:rPr kumimoji="0" lang="en-US" sz="2400" b="0" i="0" u="none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PEST</a:t>
                          </a:r>
                          <a:r>
                            <a:rPr kumimoji="0" lang="ru-RU" sz="2400" b="0" i="0" u="none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для </a:t>
                          </a:r>
                          <a:r>
                            <a:rPr kumimoji="0" lang="ru-RU" sz="2400" b="0" i="0" u="none" strike="noStrike" kern="0" cap="none" spc="0" normalizeH="0" baseline="0" noProof="0" dirty="0" err="1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перекалибрации</a:t>
                          </a:r>
                          <a:r>
                            <a:rPr kumimoji="0" lang="ru-RU" sz="2400" b="0" i="0" u="none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модели подземных вод плато Эдвардс-Тринити и водоносных горизонтов долины </a:t>
                          </a:r>
                          <a:r>
                            <a:rPr kumimoji="0" lang="ru-RU" sz="2400" b="0" i="0" u="none" strike="noStrike" kern="0" cap="none" spc="0" normalizeH="0" baseline="0" noProof="0" dirty="0" err="1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Пекос</a:t>
                          </a:r>
                          <a:r>
                            <a:rPr kumimoji="0" lang="ru-RU" sz="2400" b="0" i="0" u="none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2010 г.</a:t>
                          </a:r>
                        </a:p>
                        <a:p>
                          <a:endParaRPr lang="ru-RU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142555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ru-RU" dirty="0" smtClean="0"/>
                            <a:t> 2 000 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ru-RU" b="0" i="1" smtClean="0">
                                      <a:latin typeface="Cambria Math" panose="02040503050406030204" pitchFamily="18" charset="0"/>
                                    </a:rPr>
                                    <m:t>км</m:t>
                                  </m:r>
                                </m:e>
                                <m:sup>
                                  <m: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oMath>
                          </a14:m>
                          <a:endParaRPr lang="ru-RU" dirty="0"/>
                        </a:p>
                        <a:p>
                          <a:endParaRPr lang="ru-RU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dirty="0" smtClean="0"/>
                            <a:t>1600м</a:t>
                          </a:r>
                          <a:endParaRPr lang="ru-RU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488774541"/>
                      </a:ext>
                    </a:extLst>
                  </a:tr>
                  <a:tr h="2023860">
                    <a:tc>
                      <a:txBody>
                        <a:bodyPr/>
                        <a:lstStyle/>
                        <a:p>
                          <a:pPr marL="0" marR="0" lvl="0" indent="0" algn="l" defTabSz="142555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ru-RU" sz="2400" b="0" i="0" u="none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Создание единой гидрогеологической концептуальной модели агломерации Мехико (2022 г.)</a:t>
                          </a:r>
                        </a:p>
                        <a:p>
                          <a:endParaRPr lang="ru-RU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dirty="0" smtClean="0"/>
                            <a:t>1485 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ru-RU" b="0" i="1" smtClean="0">
                                      <a:latin typeface="Cambria Math" panose="02040503050406030204" pitchFamily="18" charset="0"/>
                                    </a:rPr>
                                    <m:t>км</m:t>
                                  </m:r>
                                </m:e>
                                <m:sup>
                                  <m: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oMath>
                          </a14:m>
                          <a:endParaRPr lang="ru-RU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ru-RU" dirty="0" smtClean="0"/>
                            <a:t>Эта модель концептуальная, еще не построена численная, на</a:t>
                          </a:r>
                          <a:r>
                            <a:rPr lang="ru-RU" baseline="0" dirty="0" smtClean="0"/>
                            <a:t> эту же территорию строились модели с сетками </a:t>
                          </a:r>
                          <a:r>
                            <a:rPr lang="en-US" baseline="0" dirty="0" smtClean="0"/>
                            <a:t>3</a:t>
                          </a:r>
                          <a:r>
                            <a:rPr lang="ru-RU" baseline="0" dirty="0" smtClean="0"/>
                            <a:t>км,9км и 27км</a:t>
                          </a:r>
                          <a:endParaRPr lang="ru-RU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96369699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" name="Таблица 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428394446"/>
                  </p:ext>
                </p:extLst>
              </p:nvPr>
            </p:nvGraphicFramePr>
            <p:xfrm>
              <a:off x="885825" y="1366870"/>
              <a:ext cx="13477875" cy="7981738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5248275">
                      <a:extLst>
                        <a:ext uri="{9D8B030D-6E8A-4147-A177-3AD203B41FA5}">
                          <a16:colId xmlns:a16="http://schemas.microsoft.com/office/drawing/2014/main" val="3554959435"/>
                        </a:ext>
                      </a:extLst>
                    </a:gridCol>
                    <a:gridCol w="3736975">
                      <a:extLst>
                        <a:ext uri="{9D8B030D-6E8A-4147-A177-3AD203B41FA5}">
                          <a16:colId xmlns:a16="http://schemas.microsoft.com/office/drawing/2014/main" val="1712391700"/>
                        </a:ext>
                      </a:extLst>
                    </a:gridCol>
                    <a:gridCol w="4492625">
                      <a:extLst>
                        <a:ext uri="{9D8B030D-6E8A-4147-A177-3AD203B41FA5}">
                          <a16:colId xmlns:a16="http://schemas.microsoft.com/office/drawing/2014/main" val="334775256"/>
                        </a:ext>
                      </a:extLst>
                    </a:gridCol>
                  </a:tblGrid>
                  <a:tr h="529988">
                    <a:tc>
                      <a:txBody>
                        <a:bodyPr/>
                        <a:lstStyle/>
                        <a:p>
                          <a:r>
                            <a:rPr lang="ru-RU" dirty="0" smtClean="0"/>
                            <a:t>Модель</a:t>
                          </a:r>
                          <a:endParaRPr lang="ru-RU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ru-RU" dirty="0" smtClean="0"/>
                            <a:t>Площадь</a:t>
                          </a:r>
                          <a:endParaRPr lang="ru-RU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ru-RU" dirty="0" smtClean="0"/>
                            <a:t>Шаг сетки</a:t>
                          </a:r>
                          <a:endParaRPr lang="ru-RU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587159261"/>
                      </a:ext>
                    </a:extLst>
                  </a:tr>
                  <a:tr h="2397328">
                    <a:tc>
                      <a:txBody>
                        <a:bodyPr/>
                        <a:lstStyle/>
                        <a:p>
                          <a:pPr marL="0" marR="0" lvl="0" indent="0" algn="l" defTabSz="142555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ru-RU" sz="2400" b="0" i="0" u="none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Региональная оценка запасов Московского региона (2002 г.) </a:t>
                          </a:r>
                          <a:r>
                            <a:rPr kumimoji="0" lang="ru-RU" sz="2400" b="0" i="0" u="none" strike="noStrike" kern="0" cap="none" spc="0" normalizeH="0" baseline="0" noProof="0" dirty="0" err="1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Геоцентр</a:t>
                          </a:r>
                          <a:r>
                            <a:rPr kumimoji="0" lang="ru-RU" sz="2400" b="0" i="0" u="none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-Москва. Разработка многослойной региональной </a:t>
                          </a:r>
                          <a:r>
                            <a:rPr kumimoji="0" lang="ru-RU" sz="2400" b="0" i="0" u="none" strike="noStrike" kern="0" cap="none" spc="0" normalizeH="0" baseline="0" noProof="0" dirty="0" err="1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геофильтрационной</a:t>
                          </a:r>
                          <a:r>
                            <a:rPr kumimoji="0" lang="ru-RU" sz="2400" b="0" i="0" u="none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модели.</a:t>
                          </a:r>
                        </a:p>
                        <a:p>
                          <a:endParaRPr lang="ru-RU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blipFill>
                          <a:blip r:embed="rId4"/>
                          <a:stretch>
                            <a:fillRect l="-140391" t="-24427" r="-120684" b="-21832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250</a:t>
                          </a:r>
                          <a:r>
                            <a:rPr lang="ru-RU" dirty="0" smtClean="0"/>
                            <a:t>м</a:t>
                          </a:r>
                          <a:endParaRPr lang="ru-RU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666932052"/>
                      </a:ext>
                    </a:extLst>
                  </a:tr>
                  <a:tr h="2397328">
                    <a:tc>
                      <a:txBody>
                        <a:bodyPr/>
                        <a:lstStyle/>
                        <a:p>
                          <a:pPr marL="0" marR="0" lvl="0" indent="0" algn="l" defTabSz="142555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ru-RU" sz="2400" b="0" i="0" u="none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Применение </a:t>
                          </a:r>
                          <a:r>
                            <a:rPr kumimoji="0" lang="en-US" sz="2400" b="0" i="0" u="none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PEST</a:t>
                          </a:r>
                          <a:r>
                            <a:rPr kumimoji="0" lang="ru-RU" sz="2400" b="0" i="0" u="none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для </a:t>
                          </a:r>
                          <a:r>
                            <a:rPr kumimoji="0" lang="ru-RU" sz="2400" b="0" i="0" u="none" strike="noStrike" kern="0" cap="none" spc="0" normalizeH="0" baseline="0" noProof="0" dirty="0" err="1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перекалибрации</a:t>
                          </a:r>
                          <a:r>
                            <a:rPr kumimoji="0" lang="ru-RU" sz="2400" b="0" i="0" u="none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модели подземных вод плато Эдвардс-Тринити и водоносных горизонтов долины </a:t>
                          </a:r>
                          <a:r>
                            <a:rPr kumimoji="0" lang="ru-RU" sz="2400" b="0" i="0" u="none" strike="noStrike" kern="0" cap="none" spc="0" normalizeH="0" baseline="0" noProof="0" dirty="0" err="1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Пекос</a:t>
                          </a:r>
                          <a:r>
                            <a:rPr kumimoji="0" lang="ru-RU" sz="2400" b="0" i="0" u="none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2010 г.</a:t>
                          </a:r>
                        </a:p>
                        <a:p>
                          <a:endParaRPr lang="ru-RU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blipFill>
                          <a:blip r:embed="rId4"/>
                          <a:stretch>
                            <a:fillRect l="-140391" t="-124112" r="-120684" b="-11776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dirty="0" smtClean="0"/>
                            <a:t>1600м</a:t>
                          </a:r>
                          <a:endParaRPr lang="ru-RU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488774541"/>
                      </a:ext>
                    </a:extLst>
                  </a:tr>
                  <a:tr h="2657094">
                    <a:tc>
                      <a:txBody>
                        <a:bodyPr/>
                        <a:lstStyle/>
                        <a:p>
                          <a:pPr marL="0" marR="0" lvl="0" indent="0" algn="l" defTabSz="142555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ru-RU" sz="2400" b="0" i="0" u="none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Создание единой гидрогеологической концептуальной модели агломерации Мехико (2022 г.)</a:t>
                          </a:r>
                        </a:p>
                        <a:p>
                          <a:endParaRPr lang="ru-RU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blipFill>
                          <a:blip r:embed="rId4"/>
                          <a:stretch>
                            <a:fillRect l="-140391" t="-202523" r="-120684" b="-642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ru-RU" dirty="0" smtClean="0"/>
                            <a:t>Эта модель концептуальная, еще не построена численная, на</a:t>
                          </a:r>
                          <a:r>
                            <a:rPr lang="ru-RU" baseline="0" dirty="0" smtClean="0"/>
                            <a:t> эту же территорию строились модели с сетками </a:t>
                          </a:r>
                          <a:r>
                            <a:rPr lang="en-US" baseline="0" dirty="0" smtClean="0"/>
                            <a:t>3</a:t>
                          </a:r>
                          <a:r>
                            <a:rPr lang="ru-RU" baseline="0" dirty="0" smtClean="0"/>
                            <a:t>км,9км и 27км</a:t>
                          </a:r>
                          <a:endParaRPr lang="ru-RU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963696995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39532230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2DCB3A35-82D6-1945-B41A-A55B9C11F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r"/>
            <a:r>
              <a:rPr lang="ru-RU" b="1" dirty="0">
                <a:solidFill>
                  <a:srgbClr val="34415B"/>
                </a:solidFill>
              </a:rPr>
              <a:t>5</a:t>
            </a:r>
          </a:p>
        </p:txBody>
      </p:sp>
      <p:sp>
        <p:nvSpPr>
          <p:cNvPr id="17" name="Заголовок 3"/>
          <p:cNvSpPr txBox="1">
            <a:spLocks/>
          </p:cNvSpPr>
          <p:nvPr/>
        </p:nvSpPr>
        <p:spPr>
          <a:xfrm>
            <a:off x="2545346" y="193129"/>
            <a:ext cx="11452635" cy="11170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142555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pic>
        <p:nvPicPr>
          <p:cNvPr id="13" name="Picture 5" descr="C:\Users\vsvitin\Downloads\WhatsApp Image 2021-03-12 at 17.54.43 (1)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4164" y="570895"/>
            <a:ext cx="417600" cy="396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1513" y="553946"/>
            <a:ext cx="1500270" cy="35993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0" y="10123055"/>
            <a:ext cx="10603345" cy="3509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794327" y="434109"/>
            <a:ext cx="1330037" cy="5719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4098705" y="544443"/>
            <a:ext cx="98992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1" lang="ru-RU" altLang="ru-RU" sz="2400" b="1" dirty="0" err="1">
                <a:latin typeface="Times New Roman" pitchFamily="18" charset="0"/>
                <a:cs typeface="Times New Roman" pitchFamily="18" charset="0"/>
              </a:rPr>
              <a:t>Геофильтрационная</a:t>
            </a:r>
            <a:r>
              <a:rPr kumimoji="1" lang="ru-RU" altLang="ru-RU" sz="2400" b="1" dirty="0">
                <a:latin typeface="Times New Roman" pitchFamily="18" charset="0"/>
                <a:cs typeface="Times New Roman" pitchFamily="18" charset="0"/>
              </a:rPr>
              <a:t> модель московского региона 2002г.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255579" y="1656100"/>
            <a:ext cx="12988455" cy="16981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>
              <a:spcBef>
                <a:spcPts val="600"/>
              </a:spcBef>
              <a:spcAft>
                <a:spcPts val="1200"/>
              </a:spcAft>
              <a:defRPr/>
            </a:pPr>
            <a:r>
              <a:rPr lang="ru-RU" dirty="0"/>
              <a:t>П</a:t>
            </a:r>
            <a:r>
              <a:rPr lang="ru-RU" dirty="0" smtClean="0"/>
              <a:t>остоянно </a:t>
            </a:r>
            <a:r>
              <a:rPr lang="ru-RU" dirty="0"/>
              <a:t>действующая </a:t>
            </a:r>
            <a:r>
              <a:rPr lang="ru-RU" dirty="0" smtClean="0"/>
              <a:t>региональная </a:t>
            </a:r>
            <a:r>
              <a:rPr lang="ru-RU" dirty="0"/>
              <a:t>модель была создана при совместной работе специалистов </a:t>
            </a:r>
            <a:r>
              <a:rPr lang="ru-RU" dirty="0" smtClean="0"/>
              <a:t>ГИДЭК,</a:t>
            </a:r>
            <a:r>
              <a:rPr lang="ru-RU" sz="2800" dirty="0" smtClean="0"/>
              <a:t> </a:t>
            </a:r>
            <a:r>
              <a:rPr lang="ru-RU" dirty="0" err="1" smtClean="0"/>
              <a:t>Геолинк</a:t>
            </a:r>
            <a:r>
              <a:rPr lang="ru-RU" dirty="0"/>
              <a:t>, «</a:t>
            </a:r>
            <a:r>
              <a:rPr lang="ru-RU" dirty="0" err="1"/>
              <a:t>Геоцентр</a:t>
            </a:r>
            <a:r>
              <a:rPr lang="ru-RU" dirty="0"/>
              <a:t>-Москва» для региональной переоценки </a:t>
            </a:r>
            <a:r>
              <a:rPr lang="ru-RU" dirty="0" smtClean="0"/>
              <a:t>эксплуатационных </a:t>
            </a:r>
            <a:r>
              <a:rPr lang="ru-RU" dirty="0"/>
              <a:t>запасов пресных подземных вод центральной части Московского </a:t>
            </a:r>
            <a:r>
              <a:rPr lang="ru-RU" dirty="0" smtClean="0"/>
              <a:t>артезианского бассейна</a:t>
            </a:r>
            <a:r>
              <a:rPr lang="en-US" dirty="0" smtClean="0"/>
              <a:t>.</a:t>
            </a:r>
            <a:endParaRPr lang="ru-RU" sz="2800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://www.geolink-consulting.ru/images/company/modinfo/1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2269" y="4004249"/>
            <a:ext cx="7092148" cy="5319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Слайд 0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3117" y="3672867"/>
            <a:ext cx="3662015" cy="2746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Слайд 0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8946" y="4711800"/>
            <a:ext cx="3864506" cy="2898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Слайд 0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5395" y="5688374"/>
            <a:ext cx="3722586" cy="2791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www.geolink-consulting.ru/images/company/modinfo/03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1561" y="6854445"/>
            <a:ext cx="3733366" cy="2800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749806" y="9761255"/>
            <a:ext cx="6534150" cy="6658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>
              <a:lnSpc>
                <a:spcPct val="50000"/>
              </a:lnSpc>
              <a:spcBef>
                <a:spcPts val="600"/>
              </a:spcBef>
              <a:spcAft>
                <a:spcPts val="1200"/>
              </a:spcAft>
              <a:defRPr/>
            </a:pPr>
            <a:r>
              <a:rPr lang="ru-RU" sz="24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 данных</a:t>
            </a:r>
            <a:endParaRPr lang="en-US" sz="2400" kern="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defTabSz="914400">
              <a:lnSpc>
                <a:spcPct val="50000"/>
              </a:lnSpc>
              <a:spcBef>
                <a:spcPts val="600"/>
              </a:spcBef>
              <a:spcAft>
                <a:spcPts val="1200"/>
              </a:spcAft>
              <a:defRPr/>
            </a:pPr>
            <a:r>
              <a:rPr lang="en-US" sz="18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http://www.geolink-consulting.ru/company/modinfo/dbase.html</a:t>
            </a:r>
            <a:endParaRPr lang="ru-RU" sz="1800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009788" y="9434743"/>
            <a:ext cx="5501827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структуры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модели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sz="16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http://www.geolink-consulting.ru/company/modinfo/struct.html</a:t>
            </a:r>
            <a:r>
              <a:rPr lang="ru-RU" sz="16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57057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2DCB3A35-82D6-1945-B41A-A55B9C11F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r"/>
            <a:r>
              <a:rPr lang="ru-RU" b="1" dirty="0" smtClean="0">
                <a:solidFill>
                  <a:srgbClr val="34415B"/>
                </a:solidFill>
              </a:rPr>
              <a:t>6</a:t>
            </a:r>
            <a:endParaRPr lang="ru-RU" b="1" dirty="0">
              <a:solidFill>
                <a:srgbClr val="34415B"/>
              </a:solidFill>
            </a:endParaRPr>
          </a:p>
        </p:txBody>
      </p:sp>
      <p:sp>
        <p:nvSpPr>
          <p:cNvPr id="17" name="Заголовок 3"/>
          <p:cNvSpPr txBox="1">
            <a:spLocks/>
          </p:cNvSpPr>
          <p:nvPr/>
        </p:nvSpPr>
        <p:spPr>
          <a:xfrm>
            <a:off x="2545346" y="193129"/>
            <a:ext cx="11452635" cy="11170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142555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pic>
        <p:nvPicPr>
          <p:cNvPr id="13" name="Picture 5" descr="C:\Users\vsvitin\Downloads\WhatsApp Image 2021-03-12 at 17.54.43 (1)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4164" y="570895"/>
            <a:ext cx="417600" cy="396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1513" y="553946"/>
            <a:ext cx="1500270" cy="35993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0" y="10048067"/>
            <a:ext cx="10603345" cy="3509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794327" y="434109"/>
            <a:ext cx="1330037" cy="5719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4622871" y="151466"/>
            <a:ext cx="989927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1" lang="ru-RU" altLang="ru-RU" sz="2400" b="1" dirty="0" smtClean="0">
                <a:latin typeface="Times New Roman" pitchFamily="18" charset="0"/>
                <a:cs typeface="Times New Roman" pitchFamily="18" charset="0"/>
              </a:rPr>
              <a:t>Плато Эдвардс-Тринити</a:t>
            </a:r>
            <a:endParaRPr kumimoji="1" lang="en-US" alt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/>
              <a:t>(Young, S.C.; Doherty, J.; Budge, T.; Deeds, N. </a:t>
            </a:r>
            <a:r>
              <a:rPr lang="en-US" sz="1600" i="1" dirty="0"/>
              <a:t>Application of PEST to Re-Calibrate the Groundwater Availability Model for the Edwards-Trinity (Plateau) and Pecos Valley aquifers</a:t>
            </a:r>
            <a:r>
              <a:rPr lang="en-US" sz="1600" dirty="0"/>
              <a:t>; Texas Water Development Board: Austin, TX, USA, 2010.)</a:t>
            </a:r>
          </a:p>
          <a:p>
            <a:pPr lvl="0" algn="ctr" defTabSz="914400" fontAlgn="base">
              <a:spcBef>
                <a:spcPct val="0"/>
              </a:spcBef>
              <a:spcAft>
                <a:spcPct val="0"/>
              </a:spcAft>
            </a:pPr>
            <a:endParaRPr kumimoji="1" lang="ru-RU" alt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8526" y="1310131"/>
            <a:ext cx="6116018" cy="3827817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7994073" y="9777395"/>
            <a:ext cx="607752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800" dirty="0" smtClean="0"/>
              <a:t>Схематический разрез исследуемой территории</a:t>
            </a:r>
            <a:endParaRPr lang="ru-RU" sz="1800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7994073" y="5137948"/>
            <a:ext cx="60775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800" dirty="0" smtClean="0"/>
              <a:t>Расположение пилотных точек при параметризации инфильтрации</a:t>
            </a:r>
            <a:endParaRPr lang="ru-RU" sz="1800" dirty="0"/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7583" y="1687897"/>
            <a:ext cx="3557234" cy="7156389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07281" y="1687897"/>
            <a:ext cx="3647551" cy="7167225"/>
          </a:xfrm>
          <a:prstGeom prst="rect">
            <a:avLst/>
          </a:prstGeom>
        </p:spPr>
      </p:pic>
      <p:sp>
        <p:nvSpPr>
          <p:cNvPr id="24" name="Прямоугольник 23"/>
          <p:cNvSpPr/>
          <p:nvPr/>
        </p:nvSpPr>
        <p:spPr>
          <a:xfrm>
            <a:off x="958273" y="9714065"/>
            <a:ext cx="60775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800" dirty="0" smtClean="0"/>
              <a:t>Результат </a:t>
            </a:r>
            <a:r>
              <a:rPr lang="ru-RU" sz="1800" dirty="0" err="1" smtClean="0"/>
              <a:t>перекалибрации</a:t>
            </a:r>
            <a:endParaRPr lang="en-US" sz="1800" dirty="0" smtClean="0"/>
          </a:p>
          <a:p>
            <a:pPr algn="ctr"/>
            <a:endParaRPr lang="ru-RU" sz="1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45454" y="5778129"/>
            <a:ext cx="5731422" cy="3792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8150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2DCB3A35-82D6-1945-B41A-A55B9C11F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r"/>
            <a:r>
              <a:rPr lang="ru-RU" b="1" dirty="0" smtClean="0">
                <a:solidFill>
                  <a:srgbClr val="34415B"/>
                </a:solidFill>
              </a:rPr>
              <a:t>7</a:t>
            </a:r>
            <a:endParaRPr lang="ru-RU" b="1" dirty="0">
              <a:solidFill>
                <a:srgbClr val="34415B"/>
              </a:solidFill>
            </a:endParaRPr>
          </a:p>
        </p:txBody>
      </p:sp>
      <p:sp>
        <p:nvSpPr>
          <p:cNvPr id="17" name="Заголовок 3"/>
          <p:cNvSpPr txBox="1">
            <a:spLocks/>
          </p:cNvSpPr>
          <p:nvPr/>
        </p:nvSpPr>
        <p:spPr>
          <a:xfrm>
            <a:off x="2545346" y="193129"/>
            <a:ext cx="11452635" cy="11170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142555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pic>
        <p:nvPicPr>
          <p:cNvPr id="13" name="Picture 5" descr="C:\Users\vsvitin\Downloads\WhatsApp Image 2021-03-12 at 17.54.43 (1)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4164" y="570895"/>
            <a:ext cx="417600" cy="396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1513" y="553946"/>
            <a:ext cx="1500270" cy="35993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0" y="10048067"/>
            <a:ext cx="10603345" cy="3509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794327" y="434109"/>
            <a:ext cx="1330037" cy="5719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4098705" y="544443"/>
            <a:ext cx="98992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1" lang="ru-RU" altLang="ru-RU" sz="2400" b="1" dirty="0">
                <a:latin typeface="Times New Roman" pitchFamily="18" charset="0"/>
                <a:cs typeface="Times New Roman" pitchFamily="18" charset="0"/>
              </a:rPr>
              <a:t>А</a:t>
            </a:r>
            <a:r>
              <a:rPr kumimoji="1" lang="ru-RU" altLang="ru-RU" sz="2400" b="1" dirty="0" smtClean="0">
                <a:latin typeface="Times New Roman" pitchFamily="18" charset="0"/>
                <a:cs typeface="Times New Roman" pitchFamily="18" charset="0"/>
              </a:rPr>
              <a:t>гломерация </a:t>
            </a:r>
            <a:r>
              <a:rPr kumimoji="1" lang="ru-RU" altLang="ru-RU" sz="2400" b="1" dirty="0">
                <a:latin typeface="Times New Roman" pitchFamily="18" charset="0"/>
                <a:cs typeface="Times New Roman" pitchFamily="18" charset="0"/>
              </a:rPr>
              <a:t>Мехико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79263" y="1547768"/>
            <a:ext cx="6699694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Естественная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подпитка -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35 м </a:t>
            </a:r>
            <a:r>
              <a:rPr lang="ru-RU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/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</a:p>
          <a:p>
            <a:pPr marL="457200" indent="-4572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Общая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потребность -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84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 </a:t>
            </a:r>
            <a:r>
              <a:rPr lang="ru-RU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/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</a:p>
          <a:p>
            <a:pPr marL="457200" indent="-4572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Откачка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оценивалась в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55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 </a:t>
            </a:r>
            <a:r>
              <a:rPr lang="ru-RU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/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Общее понижение уровня воды составило в среднем 40 м со скоростью 1 м/год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Общая просадка земли у собора Мехико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составила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более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02077" y="5190598"/>
            <a:ext cx="6695904" cy="473187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4327" y="7950985"/>
            <a:ext cx="5361797" cy="197149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3217" y="5153094"/>
            <a:ext cx="4008455" cy="2672302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29407" y="9834608"/>
            <a:ext cx="669969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chemeClr val="accent1"/>
              </a:buClr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Вид улицы и схематический разрез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https://www.hiddenhydrology.org/mexico-city/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7178957" y="9907198"/>
            <a:ext cx="734319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chemeClr val="accent1"/>
              </a:buClr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Фото с последствиями оседания </a:t>
            </a:r>
          </a:p>
          <a:p>
            <a:pPr algn="ctr">
              <a:buClr>
                <a:schemeClr val="accent1"/>
              </a:buClr>
            </a:pP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link.springer.com/article/10.1007/s10040-014-1130-4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6854608" y="4507013"/>
            <a:ext cx="749747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chemeClr val="accent1"/>
              </a:buClr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Модель водного баланса территории Мехико </a:t>
            </a:r>
          </a:p>
          <a:p>
            <a:pPr algn="ctr">
              <a:buClr>
                <a:schemeClr val="accent1"/>
              </a:buClr>
            </a:pP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900" dirty="0" smtClean="0"/>
              <a:t>Palma</a:t>
            </a:r>
            <a:r>
              <a:rPr lang="en-US" sz="900" dirty="0"/>
              <a:t>, </a:t>
            </a:r>
            <a:r>
              <a:rPr lang="en-US" sz="900" dirty="0" smtClean="0"/>
              <a:t>A.; </a:t>
            </a:r>
            <a:r>
              <a:rPr lang="en-US" sz="900" dirty="0"/>
              <a:t>Rivera, A.; Carmona, R. A Unified Hydrogeological Conceptual Model of the Mexico Basin Aquifer after a Century of Groundwater </a:t>
            </a:r>
            <a:r>
              <a:rPr lang="en-US" sz="900" dirty="0" smtClean="0"/>
              <a:t>Exploitation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0139" y="1201460"/>
            <a:ext cx="5843555" cy="3420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7228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2DCB3A35-82D6-1945-B41A-A55B9C11F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r"/>
            <a:r>
              <a:rPr lang="ru-RU" b="1" dirty="0" smtClean="0">
                <a:solidFill>
                  <a:srgbClr val="34415B"/>
                </a:solidFill>
              </a:rPr>
              <a:t>8</a:t>
            </a:r>
            <a:endParaRPr lang="ru-RU" b="1" dirty="0">
              <a:solidFill>
                <a:srgbClr val="34415B"/>
              </a:solidFill>
            </a:endParaRPr>
          </a:p>
        </p:txBody>
      </p:sp>
      <p:sp>
        <p:nvSpPr>
          <p:cNvPr id="17" name="Заголовок 3"/>
          <p:cNvSpPr txBox="1">
            <a:spLocks/>
          </p:cNvSpPr>
          <p:nvPr/>
        </p:nvSpPr>
        <p:spPr>
          <a:xfrm>
            <a:off x="2545346" y="193129"/>
            <a:ext cx="11452635" cy="11170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142555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pic>
        <p:nvPicPr>
          <p:cNvPr id="13" name="Picture 5" descr="C:\Users\vsvitin\Downloads\WhatsApp Image 2021-03-12 at 17.54.43 (1)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4164" y="570895"/>
            <a:ext cx="417600" cy="396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1513" y="553946"/>
            <a:ext cx="1500270" cy="35993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0379" y="10097571"/>
            <a:ext cx="10603345" cy="3509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794327" y="434109"/>
            <a:ext cx="1330037" cy="5719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1611059"/>
              </p:ext>
            </p:extLst>
          </p:nvPr>
        </p:nvGraphicFramePr>
        <p:xfrm>
          <a:off x="522490" y="1268547"/>
          <a:ext cx="7421893" cy="42083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08781">
                  <a:extLst>
                    <a:ext uri="{9D8B030D-6E8A-4147-A177-3AD203B41FA5}">
                      <a16:colId xmlns:a16="http://schemas.microsoft.com/office/drawing/2014/main" val="2719732588"/>
                    </a:ext>
                  </a:extLst>
                </a:gridCol>
                <a:gridCol w="715224">
                  <a:extLst>
                    <a:ext uri="{9D8B030D-6E8A-4147-A177-3AD203B41FA5}">
                      <a16:colId xmlns:a16="http://schemas.microsoft.com/office/drawing/2014/main" val="2536279198"/>
                    </a:ext>
                  </a:extLst>
                </a:gridCol>
                <a:gridCol w="905347">
                  <a:extLst>
                    <a:ext uri="{9D8B030D-6E8A-4147-A177-3AD203B41FA5}">
                      <a16:colId xmlns:a16="http://schemas.microsoft.com/office/drawing/2014/main" val="3238518844"/>
                    </a:ext>
                  </a:extLst>
                </a:gridCol>
                <a:gridCol w="1149790">
                  <a:extLst>
                    <a:ext uri="{9D8B030D-6E8A-4147-A177-3AD203B41FA5}">
                      <a16:colId xmlns:a16="http://schemas.microsoft.com/office/drawing/2014/main" val="119671353"/>
                    </a:ext>
                  </a:extLst>
                </a:gridCol>
                <a:gridCol w="805758">
                  <a:extLst>
                    <a:ext uri="{9D8B030D-6E8A-4147-A177-3AD203B41FA5}">
                      <a16:colId xmlns:a16="http://schemas.microsoft.com/office/drawing/2014/main" val="842254445"/>
                    </a:ext>
                  </a:extLst>
                </a:gridCol>
                <a:gridCol w="841972">
                  <a:extLst>
                    <a:ext uri="{9D8B030D-6E8A-4147-A177-3AD203B41FA5}">
                      <a16:colId xmlns:a16="http://schemas.microsoft.com/office/drawing/2014/main" val="3160132512"/>
                    </a:ext>
                  </a:extLst>
                </a:gridCol>
                <a:gridCol w="706171">
                  <a:extLst>
                    <a:ext uri="{9D8B030D-6E8A-4147-A177-3AD203B41FA5}">
                      <a16:colId xmlns:a16="http://schemas.microsoft.com/office/drawing/2014/main" val="1517747048"/>
                    </a:ext>
                  </a:extLst>
                </a:gridCol>
                <a:gridCol w="588475">
                  <a:extLst>
                    <a:ext uri="{9D8B030D-6E8A-4147-A177-3AD203B41FA5}">
                      <a16:colId xmlns:a16="http://schemas.microsoft.com/office/drawing/2014/main" val="3578392485"/>
                    </a:ext>
                  </a:extLst>
                </a:gridCol>
                <a:gridCol w="1000375">
                  <a:extLst>
                    <a:ext uri="{9D8B030D-6E8A-4147-A177-3AD203B41FA5}">
                      <a16:colId xmlns:a16="http://schemas.microsoft.com/office/drawing/2014/main" val="4169422923"/>
                    </a:ext>
                  </a:extLst>
                </a:gridCol>
              </a:tblGrid>
              <a:tr h="140374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Абс</a:t>
                      </a:r>
                      <a:r>
                        <a:rPr lang="ru-RU" sz="1200" b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отметка</a:t>
                      </a:r>
                      <a:endParaRPr lang="en-US" sz="1200" b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38100" marB="3810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Глубина до воды</a:t>
                      </a:r>
                      <a:endParaRPr lang="en-US" sz="1200" b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38100" marB="3810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Расстояние</a:t>
                      </a:r>
                      <a:r>
                        <a:rPr lang="ru-RU" sz="1200" b="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до метро</a:t>
                      </a:r>
                      <a:endParaRPr lang="en-US" sz="1200" b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38100" marB="3810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Геологические окна</a:t>
                      </a:r>
                      <a:endParaRPr lang="en-US" sz="1200" b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38100" marB="3810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Разница с атласом</a:t>
                      </a:r>
                      <a:endParaRPr lang="en-US" sz="1200" b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38100" marB="3810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горизонта</a:t>
                      </a:r>
                      <a:endParaRPr lang="en-US" sz="1200" b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38100" marB="3810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 бурения</a:t>
                      </a:r>
                      <a:endParaRPr lang="en-US" sz="1200" b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38100" marB="3810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Напор</a:t>
                      </a:r>
                      <a:endParaRPr lang="en-US" sz="1200" b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38100" marB="3810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Стандартное отклонение</a:t>
                      </a:r>
                      <a:endParaRPr lang="en-US" sz="1200" b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38100" marB="38100" anchor="ctr"/>
                </a:tc>
                <a:extLst>
                  <a:ext uri="{0D108BD9-81ED-4DB2-BD59-A6C34878D82A}">
                    <a16:rowId xmlns:a16="http://schemas.microsoft.com/office/drawing/2014/main" val="2237343737"/>
                  </a:ext>
                </a:extLst>
              </a:tr>
              <a:tr h="596952">
                <a:tc>
                  <a:txBody>
                    <a:bodyPr/>
                    <a:lstStyle/>
                    <a:p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124.55</a:t>
                      </a:r>
                    </a:p>
                  </a:txBody>
                  <a:tcPr marL="76200" marR="76200" marT="38100" marB="38100" anchor="ctr"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12.6</a:t>
                      </a:r>
                    </a:p>
                  </a:txBody>
                  <a:tcPr marL="76200" marR="76200" marT="38100" marB="38100" anchor="ctr"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100.52</a:t>
                      </a:r>
                    </a:p>
                  </a:txBody>
                  <a:tcPr marL="76200" marR="76200" marT="38100" marB="38100" anchor="ctr"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38100" marB="38100" anchor="ctr"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0.83</a:t>
                      </a:r>
                    </a:p>
                  </a:txBody>
                  <a:tcPr marL="76200" marR="76200" marT="38100" marB="38100" anchor="ctr"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76200" marR="76200" marT="38100" marB="38100" anchor="ctr"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1974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38100" marB="38100" anchor="ctr"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4.09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38100" marB="38100" anchor="ctr"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3.19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38100" marB="38100" anchor="ctr"/>
                </a:tc>
                <a:extLst>
                  <a:ext uri="{0D108BD9-81ED-4DB2-BD59-A6C34878D82A}">
                    <a16:rowId xmlns:a16="http://schemas.microsoft.com/office/drawing/2014/main" val="1345099025"/>
                  </a:ext>
                </a:extLst>
              </a:tr>
              <a:tr h="457404">
                <a:tc>
                  <a:txBody>
                    <a:bodyPr/>
                    <a:lstStyle/>
                    <a:p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124.57</a:t>
                      </a:r>
                    </a:p>
                  </a:txBody>
                  <a:tcPr marL="76200" marR="76200" marT="38100" marB="38100" anchor="ctr"/>
                </a:tc>
                <a:tc>
                  <a:txBody>
                    <a:bodyPr/>
                    <a:lstStyle/>
                    <a:p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9.0</a:t>
                      </a:r>
                    </a:p>
                  </a:txBody>
                  <a:tcPr marL="76200" marR="76200" marT="38100" marB="38100" anchor="ctr"/>
                </a:tc>
                <a:tc>
                  <a:txBody>
                    <a:bodyPr/>
                    <a:lstStyle/>
                    <a:p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51.69</a:t>
                      </a:r>
                    </a:p>
                  </a:txBody>
                  <a:tcPr marL="76200" marR="76200" marT="38100" marB="38100" anchor="ctr"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76200" marR="76200" marT="38100" marB="38100" anchor="ctr"/>
                </a:tc>
                <a:tc>
                  <a:txBody>
                    <a:bodyPr/>
                    <a:lstStyle/>
                    <a:p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3.76</a:t>
                      </a:r>
                    </a:p>
                  </a:txBody>
                  <a:tcPr marL="76200" marR="76200" marT="38100" marB="38100" anchor="ctr"/>
                </a:tc>
                <a:tc>
                  <a:txBody>
                    <a:bodyPr/>
                    <a:lstStyle/>
                    <a:p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76200" marR="76200" marT="38100" marB="38100" anchor="ctr"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1965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38100" marB="38100" anchor="ctr"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0.255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38100" marB="38100" anchor="ctr"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0.36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38100" marB="38100" anchor="ctr"/>
                </a:tc>
                <a:extLst>
                  <a:ext uri="{0D108BD9-81ED-4DB2-BD59-A6C34878D82A}">
                    <a16:rowId xmlns:a16="http://schemas.microsoft.com/office/drawing/2014/main" val="1004633352"/>
                  </a:ext>
                </a:extLst>
              </a:tr>
              <a:tr h="646437">
                <a:tc>
                  <a:txBody>
                    <a:bodyPr/>
                    <a:lstStyle/>
                    <a:p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119.56</a:t>
                      </a:r>
                    </a:p>
                  </a:txBody>
                  <a:tcPr marL="76200" marR="76200" marT="38100" marB="38100" anchor="ctr"/>
                </a:tc>
                <a:tc>
                  <a:txBody>
                    <a:bodyPr/>
                    <a:lstStyle/>
                    <a:p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2.5</a:t>
                      </a:r>
                    </a:p>
                  </a:txBody>
                  <a:tcPr marL="76200" marR="76200" marT="38100" marB="38100" anchor="ctr"/>
                </a:tc>
                <a:tc>
                  <a:txBody>
                    <a:bodyPr/>
                    <a:lstStyle/>
                    <a:p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74.13</a:t>
                      </a:r>
                    </a:p>
                  </a:txBody>
                  <a:tcPr marL="76200" marR="76200" marT="38100" marB="38100" anchor="ctr"/>
                </a:tc>
                <a:tc>
                  <a:txBody>
                    <a:bodyPr/>
                    <a:lstStyle/>
                    <a:p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76200" marR="76200" marT="38100" marB="38100" anchor="ctr"/>
                </a:tc>
                <a:tc>
                  <a:txBody>
                    <a:bodyPr/>
                    <a:lstStyle/>
                    <a:p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2.07</a:t>
                      </a:r>
                    </a:p>
                  </a:txBody>
                  <a:tcPr marL="76200" marR="76200" marT="38100" marB="38100" anchor="ctr"/>
                </a:tc>
                <a:tc>
                  <a:txBody>
                    <a:bodyPr/>
                    <a:lstStyle/>
                    <a:p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76200" marR="76200" marT="38100" marB="38100" anchor="ctr"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2013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38100" marB="38100" anchor="ctr"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0.55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38100" marB="38100" anchor="ctr"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0.5</a:t>
                      </a:r>
                      <a:r>
                        <a:rPr lang="en-US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38100" marB="38100" anchor="ctr"/>
                </a:tc>
                <a:extLst>
                  <a:ext uri="{0D108BD9-81ED-4DB2-BD59-A6C34878D82A}">
                    <a16:rowId xmlns:a16="http://schemas.microsoft.com/office/drawing/2014/main" val="234055574"/>
                  </a:ext>
                </a:extLst>
              </a:tr>
              <a:tr h="646437">
                <a:tc>
                  <a:txBody>
                    <a:bodyPr/>
                    <a:lstStyle/>
                    <a:p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119.71</a:t>
                      </a:r>
                    </a:p>
                  </a:txBody>
                  <a:tcPr marL="76200" marR="76200" marT="38100" marB="38100" anchor="ctr"/>
                </a:tc>
                <a:tc>
                  <a:txBody>
                    <a:bodyPr/>
                    <a:lstStyle/>
                    <a:p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2.3</a:t>
                      </a:r>
                    </a:p>
                  </a:txBody>
                  <a:tcPr marL="76200" marR="76200" marT="38100" marB="38100" anchor="ctr"/>
                </a:tc>
                <a:tc>
                  <a:txBody>
                    <a:bodyPr/>
                    <a:lstStyle/>
                    <a:p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86.65</a:t>
                      </a:r>
                    </a:p>
                  </a:txBody>
                  <a:tcPr marL="76200" marR="76200" marT="38100" marB="38100" anchor="ctr"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76200" marR="76200" marT="38100" marB="38100" anchor="ctr"/>
                </a:tc>
                <a:tc>
                  <a:txBody>
                    <a:bodyPr/>
                    <a:lstStyle/>
                    <a:p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2.42</a:t>
                      </a:r>
                    </a:p>
                  </a:txBody>
                  <a:tcPr marL="76200" marR="76200" marT="38100" marB="38100" anchor="ctr"/>
                </a:tc>
                <a:tc>
                  <a:txBody>
                    <a:bodyPr/>
                    <a:lstStyle/>
                    <a:p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76200" marR="76200" marT="38100" marB="38100" anchor="ctr"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2013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38100" marB="38100" anchor="ctr"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3.1</a:t>
                      </a:r>
                      <a:r>
                        <a:rPr lang="en-US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38100" marB="38100" anchor="ctr"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2.8</a:t>
                      </a:r>
                      <a:r>
                        <a:rPr lang="en-US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38100" marB="38100" anchor="ctr"/>
                </a:tc>
                <a:extLst>
                  <a:ext uri="{0D108BD9-81ED-4DB2-BD59-A6C34878D82A}">
                    <a16:rowId xmlns:a16="http://schemas.microsoft.com/office/drawing/2014/main" val="927840283"/>
                  </a:ext>
                </a:extLst>
              </a:tr>
              <a:tr h="457404">
                <a:tc>
                  <a:txBody>
                    <a:bodyPr/>
                    <a:lstStyle/>
                    <a:p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123.70</a:t>
                      </a:r>
                    </a:p>
                  </a:txBody>
                  <a:tcPr marL="76200" marR="76200" marT="38100" marB="38100" anchor="ctr"/>
                </a:tc>
                <a:tc>
                  <a:txBody>
                    <a:bodyPr/>
                    <a:lstStyle/>
                    <a:p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8.1</a:t>
                      </a:r>
                    </a:p>
                  </a:txBody>
                  <a:tcPr marL="76200" marR="76200" marT="38100" marB="38100" anchor="ctr"/>
                </a:tc>
                <a:tc>
                  <a:txBody>
                    <a:bodyPr/>
                    <a:lstStyle/>
                    <a:p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403.64</a:t>
                      </a:r>
                    </a:p>
                  </a:txBody>
                  <a:tcPr marL="76200" marR="76200" marT="38100" marB="38100" anchor="ctr"/>
                </a:tc>
                <a:tc>
                  <a:txBody>
                    <a:bodyPr/>
                    <a:lstStyle/>
                    <a:p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76200" marR="76200" marT="38100" marB="38100" anchor="ctr"/>
                </a:tc>
                <a:tc>
                  <a:txBody>
                    <a:bodyPr/>
                    <a:lstStyle/>
                    <a:p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1.82</a:t>
                      </a:r>
                    </a:p>
                  </a:txBody>
                  <a:tcPr marL="76200" marR="76200" marT="38100" marB="38100" anchor="ctr"/>
                </a:tc>
                <a:tc>
                  <a:txBody>
                    <a:bodyPr/>
                    <a:lstStyle/>
                    <a:p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76200" marR="76200" marT="38100" marB="38100" anchor="ctr"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2007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38100" marB="38100" anchor="ctr"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0.62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38100" marB="38100" anchor="ctr"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38100" marB="38100" anchor="ctr"/>
                </a:tc>
                <a:extLst>
                  <a:ext uri="{0D108BD9-81ED-4DB2-BD59-A6C34878D82A}">
                    <a16:rowId xmlns:a16="http://schemas.microsoft.com/office/drawing/2014/main" val="4008753977"/>
                  </a:ext>
                </a:extLst>
              </a:tr>
            </a:tbl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4098705" y="363598"/>
            <a:ext cx="98992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1" lang="ru-RU" altLang="ru-RU" sz="2400" b="1" dirty="0" smtClean="0">
                <a:latin typeface="Times New Roman" pitchFamily="18" charset="0"/>
                <a:cs typeface="Times New Roman" pitchFamily="18" charset="0"/>
              </a:rPr>
              <a:t>Автоматизация отбора скважин с помощью алгоритма машинного обучения случайный лес</a:t>
            </a:r>
            <a:endParaRPr kumimoji="1" lang="ru-RU" alt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5490976"/>
              </p:ext>
            </p:extLst>
          </p:nvPr>
        </p:nvGraphicFramePr>
        <p:xfrm>
          <a:off x="522490" y="5615000"/>
          <a:ext cx="7385785" cy="346363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88569">
                  <a:extLst>
                    <a:ext uri="{9D8B030D-6E8A-4147-A177-3AD203B41FA5}">
                      <a16:colId xmlns:a16="http://schemas.microsoft.com/office/drawing/2014/main" val="4128511793"/>
                    </a:ext>
                  </a:extLst>
                </a:gridCol>
                <a:gridCol w="700950">
                  <a:extLst>
                    <a:ext uri="{9D8B030D-6E8A-4147-A177-3AD203B41FA5}">
                      <a16:colId xmlns:a16="http://schemas.microsoft.com/office/drawing/2014/main" val="2036769145"/>
                    </a:ext>
                  </a:extLst>
                </a:gridCol>
                <a:gridCol w="823878">
                  <a:extLst>
                    <a:ext uri="{9D8B030D-6E8A-4147-A177-3AD203B41FA5}">
                      <a16:colId xmlns:a16="http://schemas.microsoft.com/office/drawing/2014/main" val="1164395658"/>
                    </a:ext>
                  </a:extLst>
                </a:gridCol>
                <a:gridCol w="756976">
                  <a:extLst>
                    <a:ext uri="{9D8B030D-6E8A-4147-A177-3AD203B41FA5}">
                      <a16:colId xmlns:a16="http://schemas.microsoft.com/office/drawing/2014/main" val="2514394779"/>
                    </a:ext>
                  </a:extLst>
                </a:gridCol>
                <a:gridCol w="520522">
                  <a:extLst>
                    <a:ext uri="{9D8B030D-6E8A-4147-A177-3AD203B41FA5}">
                      <a16:colId xmlns:a16="http://schemas.microsoft.com/office/drawing/2014/main" val="25120453"/>
                    </a:ext>
                  </a:extLst>
                </a:gridCol>
                <a:gridCol w="397535">
                  <a:extLst>
                    <a:ext uri="{9D8B030D-6E8A-4147-A177-3AD203B41FA5}">
                      <a16:colId xmlns:a16="http://schemas.microsoft.com/office/drawing/2014/main" val="3925109879"/>
                    </a:ext>
                  </a:extLst>
                </a:gridCol>
                <a:gridCol w="618934">
                  <a:extLst>
                    <a:ext uri="{9D8B030D-6E8A-4147-A177-3AD203B41FA5}">
                      <a16:colId xmlns:a16="http://schemas.microsoft.com/office/drawing/2014/main" val="3865597493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962543635"/>
                    </a:ext>
                  </a:extLst>
                </a:gridCol>
                <a:gridCol w="651836">
                  <a:extLst>
                    <a:ext uri="{9D8B030D-6E8A-4147-A177-3AD203B41FA5}">
                      <a16:colId xmlns:a16="http://schemas.microsoft.com/office/drawing/2014/main" val="1249099148"/>
                    </a:ext>
                  </a:extLst>
                </a:gridCol>
                <a:gridCol w="445684">
                  <a:extLst>
                    <a:ext uri="{9D8B030D-6E8A-4147-A177-3AD203B41FA5}">
                      <a16:colId xmlns:a16="http://schemas.microsoft.com/office/drawing/2014/main" val="3687047294"/>
                    </a:ext>
                  </a:extLst>
                </a:gridCol>
                <a:gridCol w="352425">
                  <a:extLst>
                    <a:ext uri="{9D8B030D-6E8A-4147-A177-3AD203B41FA5}">
                      <a16:colId xmlns:a16="http://schemas.microsoft.com/office/drawing/2014/main" val="3653875789"/>
                    </a:ext>
                  </a:extLst>
                </a:gridCol>
                <a:gridCol w="756976">
                  <a:extLst>
                    <a:ext uri="{9D8B030D-6E8A-4147-A177-3AD203B41FA5}">
                      <a16:colId xmlns:a16="http://schemas.microsoft.com/office/drawing/2014/main" val="511152761"/>
                    </a:ext>
                  </a:extLst>
                </a:gridCol>
              </a:tblGrid>
              <a:tr h="388942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 smtClean="0">
                          <a:effectLst/>
                        </a:rPr>
                        <a:t>Размер </a:t>
                      </a:r>
                      <a:r>
                        <a:rPr lang="ru-RU" sz="1200" u="none" strike="noStrike" dirty="0">
                          <a:effectLst/>
                        </a:rPr>
                        <a:t>тестовой выборки 50%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 dirty="0">
                          <a:effectLst/>
                        </a:rPr>
                        <a:t>Значение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>
                          <a:effectLst/>
                        </a:rPr>
                        <a:t>Precision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Recall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F1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 dirty="0">
                          <a:effectLst/>
                        </a:rPr>
                        <a:t>Accuracy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 dirty="0">
                          <a:effectLst/>
                        </a:rPr>
                        <a:t>Значение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00" u="none" strike="noStrike" dirty="0">
                          <a:effectLst/>
                        </a:rPr>
                        <a:t>Precision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>
                          <a:effectLst/>
                        </a:rPr>
                        <a:t>Recall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>
                          <a:effectLst/>
                        </a:rPr>
                        <a:t>F1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00" u="none" strike="noStrike" dirty="0">
                          <a:effectLst/>
                        </a:rPr>
                        <a:t>Accuracy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965528895"/>
                  </a:ext>
                </a:extLst>
              </a:tr>
              <a:tr h="384336">
                <a:tc rowSpan="4"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>
                          <a:effectLst/>
                        </a:rPr>
                        <a:t>с </a:t>
                      </a:r>
                      <a:r>
                        <a:rPr lang="en-US" sz="1200" u="none" strike="noStrike">
                          <a:effectLst/>
                        </a:rPr>
                        <a:t>x </a:t>
                      </a:r>
                      <a:r>
                        <a:rPr lang="ru-RU" sz="1200" u="none" strike="noStrike">
                          <a:effectLst/>
                        </a:rPr>
                        <a:t>и </a:t>
                      </a:r>
                      <a:r>
                        <a:rPr lang="en-US" sz="1200" u="none" strike="noStrike">
                          <a:effectLst/>
                        </a:rPr>
                        <a:t>y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>
                          <a:effectLst/>
                        </a:rPr>
                        <a:t>rfc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>
                          <a:effectLst/>
                        </a:rPr>
                        <a:t>F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u="none" strike="noStrike" dirty="0">
                          <a:effectLst/>
                        </a:rPr>
                        <a:t>0.89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u="none" strike="noStrike" dirty="0">
                          <a:effectLst/>
                        </a:rPr>
                        <a:t>0.94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u="none" strike="noStrike" dirty="0">
                          <a:effectLst/>
                        </a:rPr>
                        <a:t>0.91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 rowSpan="2">
                  <a:txBody>
                    <a:bodyPr/>
                    <a:lstStyle/>
                    <a:p>
                      <a:pPr algn="r" fontAlgn="t"/>
                      <a:r>
                        <a:rPr lang="ru-RU" sz="1200" u="none" strike="noStrike" dirty="0">
                          <a:effectLst/>
                        </a:rPr>
                        <a:t>0.88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00" u="none" strike="noStrike" dirty="0">
                          <a:effectLst/>
                        </a:rPr>
                        <a:t>F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u="none" strike="noStrike" dirty="0">
                          <a:effectLst/>
                        </a:rPr>
                        <a:t>0.83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u="none" strike="noStrike" dirty="0">
                          <a:effectLst/>
                        </a:rPr>
                        <a:t>0.90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u="none" strike="noStrike" dirty="0">
                          <a:effectLst/>
                        </a:rPr>
                        <a:t>0.86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/>
                </a:tc>
                <a:tc rowSpan="2">
                  <a:txBody>
                    <a:bodyPr/>
                    <a:lstStyle/>
                    <a:p>
                      <a:pPr algn="r" fontAlgn="t"/>
                      <a:r>
                        <a:rPr lang="ru-RU" sz="1100" u="none" strike="noStrike" dirty="0">
                          <a:effectLst/>
                        </a:rPr>
                        <a:t>0.84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2786115728"/>
                  </a:ext>
                </a:extLst>
              </a:tr>
              <a:tr h="38433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 dirty="0">
                          <a:effectLst/>
                        </a:rPr>
                        <a:t>T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u="none" strike="noStrike">
                          <a:effectLst/>
                        </a:rPr>
                        <a:t>0.86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u="none" strike="noStrike" dirty="0">
                          <a:effectLst/>
                        </a:rPr>
                        <a:t>0.76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u="none" strike="noStrike" dirty="0">
                          <a:effectLst/>
                        </a:rPr>
                        <a:t>0.81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00" u="none" strike="noStrike" dirty="0">
                          <a:effectLst/>
                        </a:rPr>
                        <a:t>T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u="none" strike="noStrike">
                          <a:effectLst/>
                        </a:rPr>
                        <a:t>0.85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u="none" strike="noStrike">
                          <a:effectLst/>
                        </a:rPr>
                        <a:t>0.76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u="none" strike="noStrike">
                          <a:effectLst/>
                        </a:rPr>
                        <a:t>0.80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71362305"/>
                  </a:ext>
                </a:extLst>
              </a:tr>
              <a:tr h="38433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>
                          <a:effectLst/>
                        </a:rPr>
                        <a:t>mlp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>
                          <a:effectLst/>
                        </a:rPr>
                        <a:t>F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u="none" strike="noStrike">
                          <a:effectLst/>
                        </a:rPr>
                        <a:t>0.86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u="none" strike="noStrike">
                          <a:effectLst/>
                        </a:rPr>
                        <a:t>0.92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u="none" strike="noStrike">
                          <a:effectLst/>
                        </a:rPr>
                        <a:t>0.88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 rowSpan="2">
                  <a:txBody>
                    <a:bodyPr/>
                    <a:lstStyle/>
                    <a:p>
                      <a:pPr algn="r" fontAlgn="t"/>
                      <a:r>
                        <a:rPr lang="ru-RU" sz="1200" u="none" strike="noStrike">
                          <a:effectLst/>
                        </a:rPr>
                        <a:t>0.84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00" u="none" strike="noStrike">
                          <a:effectLst/>
                        </a:rPr>
                        <a:t>F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u="none" strike="noStrike">
                          <a:effectLst/>
                        </a:rPr>
                        <a:t>0.76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u="none" strike="noStrike">
                          <a:effectLst/>
                        </a:rPr>
                        <a:t>0.87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u="none" strike="noStrike">
                          <a:effectLst/>
                        </a:rPr>
                        <a:t>0.81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/>
                </a:tc>
                <a:tc rowSpan="2">
                  <a:txBody>
                    <a:bodyPr/>
                    <a:lstStyle/>
                    <a:p>
                      <a:pPr algn="r" fontAlgn="t"/>
                      <a:r>
                        <a:rPr lang="ru-RU" sz="1100" u="none" strike="noStrike">
                          <a:effectLst/>
                        </a:rPr>
                        <a:t>0.76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404279948"/>
                  </a:ext>
                </a:extLst>
              </a:tr>
              <a:tr h="38433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>
                          <a:effectLst/>
                        </a:rPr>
                        <a:t>T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u="none" strike="noStrike">
                          <a:effectLst/>
                        </a:rPr>
                        <a:t>0.8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u="none" strike="noStrike">
                          <a:effectLst/>
                        </a:rPr>
                        <a:t>0.69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u="none" strike="noStrike">
                          <a:effectLst/>
                        </a:rPr>
                        <a:t>0.74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00" u="none" strike="noStrike">
                          <a:effectLst/>
                        </a:rPr>
                        <a:t>T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u="none" strike="noStrike">
                          <a:effectLst/>
                        </a:rPr>
                        <a:t>0.78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u="none" strike="noStrike">
                          <a:effectLst/>
                        </a:rPr>
                        <a:t>0.63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u="none" strike="noStrike">
                          <a:effectLst/>
                        </a:rPr>
                        <a:t>0.70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25080"/>
                  </a:ext>
                </a:extLst>
              </a:tr>
              <a:tr h="384336">
                <a:tc rowSpan="4"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>
                          <a:effectLst/>
                        </a:rPr>
                        <a:t>без </a:t>
                      </a:r>
                      <a:r>
                        <a:rPr lang="en-US" sz="1200" u="none" strike="noStrike">
                          <a:effectLst/>
                        </a:rPr>
                        <a:t>x </a:t>
                      </a:r>
                      <a:r>
                        <a:rPr lang="ru-RU" sz="1200" u="none" strike="noStrike">
                          <a:effectLst/>
                        </a:rPr>
                        <a:t>и </a:t>
                      </a:r>
                      <a:r>
                        <a:rPr lang="en-US" sz="1200" u="none" strike="noStrike">
                          <a:effectLst/>
                        </a:rPr>
                        <a:t>y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>
                          <a:effectLst/>
                        </a:rPr>
                        <a:t>rfc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>
                          <a:effectLst/>
                        </a:rPr>
                        <a:t>F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u="none" strike="noStrike">
                          <a:effectLst/>
                        </a:rPr>
                        <a:t>0.86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u="none" strike="noStrike">
                          <a:effectLst/>
                        </a:rPr>
                        <a:t>0.93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u="none" strike="noStrike">
                          <a:effectLst/>
                        </a:rPr>
                        <a:t>0.89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 rowSpan="2">
                  <a:txBody>
                    <a:bodyPr/>
                    <a:lstStyle/>
                    <a:p>
                      <a:pPr algn="r" fontAlgn="t"/>
                      <a:r>
                        <a:rPr lang="ru-RU" sz="1200" u="none" strike="noStrike" dirty="0">
                          <a:effectLst/>
                        </a:rPr>
                        <a:t>0.85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00" u="none" strike="noStrike">
                          <a:effectLst/>
                        </a:rPr>
                        <a:t>F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u="none" strike="noStrike">
                          <a:effectLst/>
                        </a:rPr>
                        <a:t>0.78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u="none" strike="noStrike">
                          <a:effectLst/>
                        </a:rPr>
                        <a:t>0.85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u="none" strike="noStrike">
                          <a:effectLst/>
                        </a:rPr>
                        <a:t>0.81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/>
                </a:tc>
                <a:tc rowSpan="2">
                  <a:txBody>
                    <a:bodyPr/>
                    <a:lstStyle/>
                    <a:p>
                      <a:pPr algn="r" fontAlgn="t"/>
                      <a:r>
                        <a:rPr lang="ru-RU" sz="1100" u="none" strike="noStrike">
                          <a:effectLst/>
                        </a:rPr>
                        <a:t>0.77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1291896125"/>
                  </a:ext>
                </a:extLst>
              </a:tr>
              <a:tr h="38433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>
                          <a:effectLst/>
                        </a:rPr>
                        <a:t>T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u="none" strike="noStrike">
                          <a:effectLst/>
                        </a:rPr>
                        <a:t>0.83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u="none" strike="noStrike">
                          <a:effectLst/>
                        </a:rPr>
                        <a:t>0.7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u="none" strike="noStrike">
                          <a:effectLst/>
                        </a:rPr>
                        <a:t>0.76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00" u="none" strike="noStrike">
                          <a:effectLst/>
                        </a:rPr>
                        <a:t>T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u="none" strike="noStrike">
                          <a:effectLst/>
                        </a:rPr>
                        <a:t>0.77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u="none" strike="noStrike">
                          <a:effectLst/>
                        </a:rPr>
                        <a:t>0.67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u="none" strike="noStrike">
                          <a:effectLst/>
                        </a:rPr>
                        <a:t>0.72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512884"/>
                  </a:ext>
                </a:extLst>
              </a:tr>
              <a:tr h="38433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>
                          <a:effectLst/>
                        </a:rPr>
                        <a:t>mlp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>
                          <a:effectLst/>
                        </a:rPr>
                        <a:t>F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u="none" strike="noStrike">
                          <a:effectLst/>
                        </a:rPr>
                        <a:t>0.83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u="none" strike="noStrike">
                          <a:effectLst/>
                        </a:rPr>
                        <a:t>0.9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u="none" strike="noStrike">
                          <a:effectLst/>
                        </a:rPr>
                        <a:t>0.87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 rowSpan="2">
                  <a:txBody>
                    <a:bodyPr/>
                    <a:lstStyle/>
                    <a:p>
                      <a:pPr algn="r" fontAlgn="t"/>
                      <a:r>
                        <a:rPr lang="ru-RU" sz="1200" u="none" strike="noStrike">
                          <a:effectLst/>
                        </a:rPr>
                        <a:t>0.82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00" u="none" strike="noStrike">
                          <a:effectLst/>
                        </a:rPr>
                        <a:t>F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u="none" strike="noStrike">
                          <a:effectLst/>
                        </a:rPr>
                        <a:t>0.73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u="none" strike="noStrike">
                          <a:effectLst/>
                        </a:rPr>
                        <a:t>0.81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u="none" strike="noStrike">
                          <a:effectLst/>
                        </a:rPr>
                        <a:t>0.77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/>
                </a:tc>
                <a:tc rowSpan="2">
                  <a:txBody>
                    <a:bodyPr/>
                    <a:lstStyle/>
                    <a:p>
                      <a:pPr algn="r" fontAlgn="t"/>
                      <a:r>
                        <a:rPr lang="ru-RU" sz="1100" u="none" strike="noStrike" dirty="0">
                          <a:effectLst/>
                        </a:rPr>
                        <a:t>0.72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2952148086"/>
                  </a:ext>
                </a:extLst>
              </a:tr>
              <a:tr h="38433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>
                          <a:effectLst/>
                        </a:rPr>
                        <a:t>T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u="none" strike="noStrike">
                          <a:effectLst/>
                        </a:rPr>
                        <a:t>0.77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u="none" strike="noStrike">
                          <a:effectLst/>
                        </a:rPr>
                        <a:t>0.64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u="none" strike="noStrike">
                          <a:effectLst/>
                        </a:rPr>
                        <a:t>0.7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00" u="none" strike="noStrike">
                          <a:effectLst/>
                        </a:rPr>
                        <a:t>T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u="none" strike="noStrike">
                          <a:effectLst/>
                        </a:rPr>
                        <a:t>0.71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u="none" strike="noStrike">
                          <a:effectLst/>
                        </a:rPr>
                        <a:t>0.60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u="none" strike="noStrike" dirty="0">
                          <a:effectLst/>
                        </a:rPr>
                        <a:t>0.65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9525" marR="9525" marT="9525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1673596"/>
                  </a:ext>
                </a:extLst>
              </a:tr>
            </a:tbl>
          </a:graphicData>
        </a:graphic>
      </p:graphicFrame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28023" y="1312897"/>
            <a:ext cx="1806881" cy="4637662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7944383" y="10097571"/>
            <a:ext cx="607752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800" dirty="0" smtClean="0"/>
              <a:t>Уровень значимости каждого признака</a:t>
            </a:r>
            <a:endParaRPr lang="ru-RU" sz="1800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7761397" y="5886813"/>
            <a:ext cx="329253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800" dirty="0" smtClean="0"/>
              <a:t>Матрица стандартных отклонений УГВ</a:t>
            </a:r>
            <a:endParaRPr lang="ru-RU" sz="1800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670106" y="9135468"/>
            <a:ext cx="60775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800" dirty="0" smtClean="0"/>
              <a:t>Таблица 1 – исходные данные по которым обучалась модель, таблица 2 – результат обучения</a:t>
            </a:r>
            <a:endParaRPr lang="ru-RU" sz="1800" dirty="0"/>
          </a:p>
        </p:txBody>
      </p:sp>
      <p:cxnSp>
        <p:nvCxnSpPr>
          <p:cNvPr id="3" name="Прямая со стрелкой 2"/>
          <p:cNvCxnSpPr/>
          <p:nvPr/>
        </p:nvCxnSpPr>
        <p:spPr>
          <a:xfrm flipV="1">
            <a:off x="9086851" y="2454258"/>
            <a:ext cx="1763578" cy="107599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5" name="Прямоугольник 14"/>
          <p:cNvSpPr/>
          <p:nvPr/>
        </p:nvSpPr>
        <p:spPr>
          <a:xfrm>
            <a:off x="8626875" y="3530253"/>
            <a:ext cx="459976" cy="254968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6610" y="6533144"/>
            <a:ext cx="6075205" cy="347846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50429" y="1346589"/>
            <a:ext cx="3594565" cy="2162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6341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2DCB3A35-82D6-1945-B41A-A55B9C11F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r"/>
            <a:r>
              <a:rPr lang="ru-RU" b="1" dirty="0" smtClean="0">
                <a:solidFill>
                  <a:srgbClr val="34415B"/>
                </a:solidFill>
              </a:rPr>
              <a:t>9</a:t>
            </a:r>
            <a:endParaRPr lang="ru-RU" b="1" dirty="0">
              <a:solidFill>
                <a:srgbClr val="34415B"/>
              </a:solidFill>
            </a:endParaRPr>
          </a:p>
        </p:txBody>
      </p:sp>
      <p:sp>
        <p:nvSpPr>
          <p:cNvPr id="17" name="Заголовок 3"/>
          <p:cNvSpPr txBox="1">
            <a:spLocks/>
          </p:cNvSpPr>
          <p:nvPr/>
        </p:nvSpPr>
        <p:spPr>
          <a:xfrm>
            <a:off x="2545346" y="193129"/>
            <a:ext cx="11452635" cy="11170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142555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pic>
        <p:nvPicPr>
          <p:cNvPr id="13" name="Picture 5" descr="C:\Users\vsvitin\Downloads\WhatsApp Image 2021-03-12 at 17.54.43 (1)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4164" y="570895"/>
            <a:ext cx="417600" cy="396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1513" y="553946"/>
            <a:ext cx="1500270" cy="35993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0" y="10063967"/>
            <a:ext cx="10603345" cy="3509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794327" y="434109"/>
            <a:ext cx="1330037" cy="5719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4735" y="5242113"/>
            <a:ext cx="11945937" cy="3910631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78440" y="1329384"/>
            <a:ext cx="11862232" cy="3832503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3444350" y="9212337"/>
            <a:ext cx="844670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Разрезы по одной линии до исключения выбросов и после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360044" y="418161"/>
            <a:ext cx="7559675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1" lang="ru-RU" altLang="ru-RU" sz="2800" b="1" dirty="0" smtClean="0">
                <a:latin typeface="Times New Roman" pitchFamily="18" charset="0"/>
                <a:cs typeface="Times New Roman" pitchFamily="18" charset="0"/>
              </a:rPr>
              <a:t>Исключение выбросов из выборки</a:t>
            </a:r>
            <a:endParaRPr kumimoji="1" lang="ru-RU" alt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057085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30511</TotalTime>
  <Words>763</Words>
  <Application>Microsoft Office PowerPoint</Application>
  <PresentationFormat>Произвольный</PresentationFormat>
  <Paragraphs>284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2" baseType="lpstr">
      <vt:lpstr>Arial</vt:lpstr>
      <vt:lpstr>Arial Unicode MS</vt:lpstr>
      <vt:lpstr>Calibri</vt:lpstr>
      <vt:lpstr>Calibri Light</vt:lpstr>
      <vt:lpstr>Cambria Math</vt:lpstr>
      <vt:lpstr>Courier New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Microsoft Office User</dc:creator>
  <cp:lastModifiedBy>User</cp:lastModifiedBy>
  <cp:revision>746</cp:revision>
  <cp:lastPrinted>2022-09-14T09:06:27Z</cp:lastPrinted>
  <dcterms:created xsi:type="dcterms:W3CDTF">2020-06-03T18:48:38Z</dcterms:created>
  <dcterms:modified xsi:type="dcterms:W3CDTF">2023-04-18T21:22:13Z</dcterms:modified>
</cp:coreProperties>
</file>